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3.xml" ContentType="application/vnd.openxmlformats-officedocument.presentationml.notesSlide+xml"/>
  <Override PartName="/ppt/charts/chart3.xml" ContentType="application/vnd.openxmlformats-officedocument.drawingml.chart+xml"/>
  <Override PartName="/ppt/notesSlides/notesSlide4.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5.xml" ContentType="application/vnd.openxmlformats-officedocument.presentationml.notesSlide+xml"/>
  <Override PartName="/ppt/charts/chart6.xml" ContentType="application/vnd.openxmlformats-officedocument.drawingml.chart+xml"/>
  <Override PartName="/ppt/notesSlides/notesSlide6.xml" ContentType="application/vnd.openxmlformats-officedocument.presentationml.notesSlide+xml"/>
  <Override PartName="/ppt/charts/chart7.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charts/chart8.xml" ContentType="application/vnd.openxmlformats-officedocument.drawingml.chart+xml"/>
  <Override PartName="/ppt/drawings/drawing1.xml" ContentType="application/vnd.openxmlformats-officedocument.drawingml.chartshape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30"/>
  </p:notesMasterIdLst>
  <p:sldIdLst>
    <p:sldId id="258" r:id="rId3"/>
    <p:sldId id="315" r:id="rId4"/>
    <p:sldId id="593" r:id="rId5"/>
    <p:sldId id="584" r:id="rId6"/>
    <p:sldId id="277" r:id="rId7"/>
    <p:sldId id="285" r:id="rId8"/>
    <p:sldId id="286" r:id="rId9"/>
    <p:sldId id="493" r:id="rId10"/>
    <p:sldId id="495" r:id="rId11"/>
    <p:sldId id="502" r:id="rId12"/>
    <p:sldId id="576" r:id="rId13"/>
    <p:sldId id="600" r:id="rId14"/>
    <p:sldId id="601" r:id="rId15"/>
    <p:sldId id="595" r:id="rId16"/>
    <p:sldId id="596" r:id="rId17"/>
    <p:sldId id="597" r:id="rId18"/>
    <p:sldId id="586" r:id="rId19"/>
    <p:sldId id="587" r:id="rId20"/>
    <p:sldId id="582" r:id="rId21"/>
    <p:sldId id="603" r:id="rId22"/>
    <p:sldId id="585" r:id="rId23"/>
    <p:sldId id="591" r:id="rId24"/>
    <p:sldId id="580" r:id="rId25"/>
    <p:sldId id="581" r:id="rId26"/>
    <p:sldId id="598" r:id="rId27"/>
    <p:sldId id="592" r:id="rId28"/>
    <p:sldId id="594" r:id="rId29"/>
  </p:sldIdLst>
  <p:sldSz cx="12188825" cy="6858000"/>
  <p:notesSz cx="6735763" cy="98663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424242"/>
    <a:srgbClr val="C3002F"/>
    <a:srgbClr val="E6E6E6"/>
    <a:srgbClr val="CF043C"/>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94660"/>
  </p:normalViewPr>
  <p:slideViewPr>
    <p:cSldViewPr snapToGrid="0" snapToObjects="1">
      <p:cViewPr varScale="1">
        <p:scale>
          <a:sx n="108" d="100"/>
          <a:sy n="108" d="100"/>
        </p:scale>
        <p:origin x="696" y="102"/>
      </p:cViewPr>
      <p:guideLst>
        <p:guide orient="horz" pos="2160"/>
        <p:guide pos="3839"/>
      </p:guideLst>
    </p:cSldViewPr>
  </p:slideViewPr>
  <p:notesTextViewPr>
    <p:cViewPr>
      <p:scale>
        <a:sx n="100" d="100"/>
        <a:sy n="100" d="100"/>
      </p:scale>
      <p:origin x="0" y="0"/>
    </p:cViewPr>
  </p:notesTextViewPr>
  <p:sorterViewPr>
    <p:cViewPr>
      <p:scale>
        <a:sx n="100" d="100"/>
        <a:sy n="100" d="100"/>
      </p:scale>
      <p:origin x="0" y="-805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1.xml"/><Relationship Id="rId1" Type="http://schemas.microsoft.com/office/2011/relationships/chartStyle" Target="style1.xml"/></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7.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IE"/>
              <a:t>Annual inflation in sale prices, by region</a:t>
            </a:r>
          </a:p>
        </c:rich>
      </c:tx>
      <c:overlay val="0"/>
      <c:spPr>
        <a:noFill/>
        <a:ln>
          <a:noFill/>
        </a:ln>
        <a:effectLst/>
      </c:spPr>
    </c:title>
    <c:autoTitleDeleted val="0"/>
    <c:plotArea>
      <c:layout/>
      <c:lineChart>
        <c:grouping val="standard"/>
        <c:varyColors val="0"/>
        <c:ser>
          <c:idx val="0"/>
          <c:order val="0"/>
          <c:tx>
            <c:strRef>
              <c:f>Sheet1!$A$2</c:f>
              <c:strCache>
                <c:ptCount val="1"/>
                <c:pt idx="0">
                  <c:v>National</c:v>
                </c:pt>
              </c:strCache>
            </c:strRef>
          </c:tx>
          <c:spPr>
            <a:ln w="28575" cap="rnd">
              <a:solidFill>
                <a:srgbClr val="92D050"/>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Sheet1!$B$2:$AV$2</c:f>
              <c:numCache>
                <c:formatCode>0.0%</c:formatCode>
                <c:ptCount val="47"/>
                <c:pt idx="0">
                  <c:v>0.104371827397713</c:v>
                </c:pt>
                <c:pt idx="1">
                  <c:v>5.7544968957211617E-2</c:v>
                </c:pt>
                <c:pt idx="2">
                  <c:v>2.9849067627681913E-2</c:v>
                </c:pt>
                <c:pt idx="3">
                  <c:v>-2.8800075503178091E-3</c:v>
                </c:pt>
                <c:pt idx="4">
                  <c:v>-1.4876366926308116E-2</c:v>
                </c:pt>
                <c:pt idx="5">
                  <c:v>-5.21858403121499E-2</c:v>
                </c:pt>
                <c:pt idx="6">
                  <c:v>-8.0301511720806018E-2</c:v>
                </c:pt>
                <c:pt idx="7">
                  <c:v>-0.11299492070928474</c:v>
                </c:pt>
                <c:pt idx="8">
                  <c:v>-0.14490132794141675</c:v>
                </c:pt>
                <c:pt idx="9">
                  <c:v>-0.1680646195684018</c:v>
                </c:pt>
                <c:pt idx="10">
                  <c:v>-0.19088684034690961</c:v>
                </c:pt>
                <c:pt idx="11">
                  <c:v>-0.19130165864215298</c:v>
                </c:pt>
                <c:pt idx="12">
                  <c:v>-0.17382188018426459</c:v>
                </c:pt>
                <c:pt idx="13">
                  <c:v>-0.15592136587463512</c:v>
                </c:pt>
                <c:pt idx="14">
                  <c:v>-0.15131143748673026</c:v>
                </c:pt>
                <c:pt idx="15">
                  <c:v>-0.14099291689495086</c:v>
                </c:pt>
                <c:pt idx="16">
                  <c:v>-0.14918149399010083</c:v>
                </c:pt>
                <c:pt idx="17">
                  <c:v>-0.17404836731365914</c:v>
                </c:pt>
                <c:pt idx="18">
                  <c:v>-0.17057328118740522</c:v>
                </c:pt>
                <c:pt idx="19">
                  <c:v>-0.18772840661651291</c:v>
                </c:pt>
                <c:pt idx="20">
                  <c:v>-0.1796289412593437</c:v>
                </c:pt>
                <c:pt idx="21">
                  <c:v>-0.15236699737589809</c:v>
                </c:pt>
                <c:pt idx="22">
                  <c:v>-0.1402051262106897</c:v>
                </c:pt>
                <c:pt idx="23">
                  <c:v>-9.6483538347787556E-2</c:v>
                </c:pt>
                <c:pt idx="24">
                  <c:v>-7.5369947053172126E-2</c:v>
                </c:pt>
                <c:pt idx="25">
                  <c:v>-4.0448981151170349E-2</c:v>
                </c:pt>
                <c:pt idx="26">
                  <c:v>-1.2311204067551706E-2</c:v>
                </c:pt>
                <c:pt idx="27">
                  <c:v>2.5586628616545148E-3</c:v>
                </c:pt>
                <c:pt idx="28">
                  <c:v>4.513180059555677E-2</c:v>
                </c:pt>
                <c:pt idx="29">
                  <c:v>9.7852226764939765E-2</c:v>
                </c:pt>
                <c:pt idx="30">
                  <c:v>0.15075011929665627</c:v>
                </c:pt>
                <c:pt idx="31">
                  <c:v>0.14172891387020115</c:v>
                </c:pt>
                <c:pt idx="32">
                  <c:v>0.15527726802695008</c:v>
                </c:pt>
                <c:pt idx="33">
                  <c:v>0.11469068042666763</c:v>
                </c:pt>
                <c:pt idx="34">
                  <c:v>8.4259906633864068E-2</c:v>
                </c:pt>
                <c:pt idx="35">
                  <c:v>8.5185931223921152E-2</c:v>
                </c:pt>
                <c:pt idx="36">
                  <c:v>6.0592586130780335E-2</c:v>
                </c:pt>
                <c:pt idx="37">
                  <c:v>6.3312869241183511E-2</c:v>
                </c:pt>
                <c:pt idx="38">
                  <c:v>7.6366184921331737E-2</c:v>
                </c:pt>
                <c:pt idx="39">
                  <c:v>8.0313608902312428E-2</c:v>
                </c:pt>
                <c:pt idx="40">
                  <c:v>9.4050366373302552E-2</c:v>
                </c:pt>
                <c:pt idx="41">
                  <c:v>0.11695175318249995</c:v>
                </c:pt>
                <c:pt idx="42">
                  <c:v>8.8854242898210867E-2</c:v>
                </c:pt>
                <c:pt idx="43">
                  <c:v>9.1625712148231342E-2</c:v>
                </c:pt>
                <c:pt idx="44">
                  <c:v>7.2978937856996939E-2</c:v>
                </c:pt>
                <c:pt idx="45">
                  <c:v>5.613733876442617E-2</c:v>
                </c:pt>
                <c:pt idx="46">
                  <c:v>6.6239832191683723E-2</c:v>
                </c:pt>
              </c:numCache>
            </c:numRef>
          </c:val>
          <c:smooth val="0"/>
          <c:extLst>
            <c:ext xmlns:c16="http://schemas.microsoft.com/office/drawing/2014/chart" uri="{C3380CC4-5D6E-409C-BE32-E72D297353CC}">
              <c16:uniqueId val="{00000000-F9FC-4594-92CE-DCA9F27C13C9}"/>
            </c:ext>
          </c:extLst>
        </c:ser>
        <c:ser>
          <c:idx val="1"/>
          <c:order val="1"/>
          <c:tx>
            <c:strRef>
              <c:f>Sheet1!$A$3</c:f>
              <c:strCache>
                <c:ptCount val="1"/>
                <c:pt idx="0">
                  <c:v>Dublin</c:v>
                </c:pt>
              </c:strCache>
            </c:strRef>
          </c:tx>
          <c:spPr>
            <a:ln w="28575" cap="rnd">
              <a:solidFill>
                <a:srgbClr val="0070C0"/>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Sheet1!$B$3:$AV$3</c:f>
              <c:numCache>
                <c:formatCode>0.0%</c:formatCode>
                <c:ptCount val="47"/>
                <c:pt idx="0">
                  <c:v>9.9700969674000106E-2</c:v>
                </c:pt>
                <c:pt idx="1">
                  <c:v>1.1774841057606844E-2</c:v>
                </c:pt>
                <c:pt idx="2">
                  <c:v>-9.3737247717715633E-3</c:v>
                </c:pt>
                <c:pt idx="3">
                  <c:v>-3.1290285692297415E-2</c:v>
                </c:pt>
                <c:pt idx="4">
                  <c:v>-3.9936457949112047E-2</c:v>
                </c:pt>
                <c:pt idx="5">
                  <c:v>-6.28892463798153E-2</c:v>
                </c:pt>
                <c:pt idx="6">
                  <c:v>-8.1429741138075662E-2</c:v>
                </c:pt>
                <c:pt idx="7">
                  <c:v>-0.11959279200045148</c:v>
                </c:pt>
                <c:pt idx="8">
                  <c:v>-0.1554516117592788</c:v>
                </c:pt>
                <c:pt idx="9">
                  <c:v>-0.18687882029610425</c:v>
                </c:pt>
                <c:pt idx="10">
                  <c:v>-0.22235475921233017</c:v>
                </c:pt>
                <c:pt idx="11">
                  <c:v>-0.21155480260413706</c:v>
                </c:pt>
                <c:pt idx="12">
                  <c:v>-0.18296046960641876</c:v>
                </c:pt>
                <c:pt idx="13">
                  <c:v>-0.15092319777061458</c:v>
                </c:pt>
                <c:pt idx="14">
                  <c:v>-0.12915876669927584</c:v>
                </c:pt>
                <c:pt idx="15">
                  <c:v>-0.11230811901879589</c:v>
                </c:pt>
                <c:pt idx="16">
                  <c:v>-0.13558191668934005</c:v>
                </c:pt>
                <c:pt idx="17">
                  <c:v>-0.17168079389439073</c:v>
                </c:pt>
                <c:pt idx="18">
                  <c:v>-0.19310498412213939</c:v>
                </c:pt>
                <c:pt idx="19">
                  <c:v>-0.21954304415719594</c:v>
                </c:pt>
                <c:pt idx="20">
                  <c:v>-0.19503798719569343</c:v>
                </c:pt>
                <c:pt idx="21">
                  <c:v>-0.16169683648946653</c:v>
                </c:pt>
                <c:pt idx="22">
                  <c:v>-0.10092442738839236</c:v>
                </c:pt>
                <c:pt idx="23">
                  <c:v>-2.6679290757128826E-2</c:v>
                </c:pt>
                <c:pt idx="24">
                  <c:v>-2.703078165641859E-3</c:v>
                </c:pt>
                <c:pt idx="25">
                  <c:v>6.1091611033095683E-2</c:v>
                </c:pt>
                <c:pt idx="26">
                  <c:v>8.902534478468116E-2</c:v>
                </c:pt>
                <c:pt idx="27">
                  <c:v>0.1059451207244142</c:v>
                </c:pt>
                <c:pt idx="28">
                  <c:v>0.16524878945280141</c:v>
                </c:pt>
                <c:pt idx="29">
                  <c:v>0.21598432050193428</c:v>
                </c:pt>
                <c:pt idx="30">
                  <c:v>0.24468567024313415</c:v>
                </c:pt>
                <c:pt idx="31">
                  <c:v>0.21224472551942108</c:v>
                </c:pt>
                <c:pt idx="32">
                  <c:v>0.17473153864807744</c:v>
                </c:pt>
                <c:pt idx="33">
                  <c:v>9.2807933845236557E-2</c:v>
                </c:pt>
                <c:pt idx="34">
                  <c:v>2.3972837452448381E-2</c:v>
                </c:pt>
                <c:pt idx="35">
                  <c:v>2.7046965078211915E-2</c:v>
                </c:pt>
                <c:pt idx="36">
                  <c:v>1.1688445314342655E-2</c:v>
                </c:pt>
                <c:pt idx="37">
                  <c:v>1.115962071817056E-2</c:v>
                </c:pt>
                <c:pt idx="38">
                  <c:v>5.3480391103760239E-2</c:v>
                </c:pt>
                <c:pt idx="39">
                  <c:v>5.1168068567005953E-2</c:v>
                </c:pt>
                <c:pt idx="40">
                  <c:v>8.6695444873631899E-2</c:v>
                </c:pt>
                <c:pt idx="41">
                  <c:v>0.12301450388958823</c:v>
                </c:pt>
                <c:pt idx="42">
                  <c:v>9.8567631824083346E-2</c:v>
                </c:pt>
                <c:pt idx="43">
                  <c:v>0.11732554656754246</c:v>
                </c:pt>
                <c:pt idx="44">
                  <c:v>8.4210109374486253E-2</c:v>
                </c:pt>
                <c:pt idx="45">
                  <c:v>6.2071683181583293E-2</c:v>
                </c:pt>
                <c:pt idx="46">
                  <c:v>5.8877089039145014E-2</c:v>
                </c:pt>
              </c:numCache>
            </c:numRef>
          </c:val>
          <c:smooth val="0"/>
          <c:extLst>
            <c:ext xmlns:c16="http://schemas.microsoft.com/office/drawing/2014/chart" uri="{C3380CC4-5D6E-409C-BE32-E72D297353CC}">
              <c16:uniqueId val="{00000001-F9FC-4594-92CE-DCA9F27C13C9}"/>
            </c:ext>
          </c:extLst>
        </c:ser>
        <c:ser>
          <c:idx val="2"/>
          <c:order val="2"/>
          <c:tx>
            <c:strRef>
              <c:f>Sheet1!$A$4</c:f>
              <c:strCache>
                <c:ptCount val="1"/>
                <c:pt idx="0">
                  <c:v>Other Cities</c:v>
                </c:pt>
              </c:strCache>
            </c:strRef>
          </c:tx>
          <c:spPr>
            <a:ln w="28575" cap="rnd">
              <a:solidFill>
                <a:srgbClr val="FFC000"/>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Sheet1!$B$4:$AV$4</c:f>
              <c:numCache>
                <c:formatCode>0.0%</c:formatCode>
                <c:ptCount val="47"/>
                <c:pt idx="0">
                  <c:v>9.2555205631880577E-2</c:v>
                </c:pt>
                <c:pt idx="1">
                  <c:v>5.1191362056401957E-2</c:v>
                </c:pt>
                <c:pt idx="2">
                  <c:v>2.8987856160355818E-2</c:v>
                </c:pt>
                <c:pt idx="3">
                  <c:v>1.3014066683294523E-3</c:v>
                </c:pt>
                <c:pt idx="4">
                  <c:v>-2.3050725069493128E-2</c:v>
                </c:pt>
                <c:pt idx="5">
                  <c:v>-3.9109454157958967E-2</c:v>
                </c:pt>
                <c:pt idx="6">
                  <c:v>-6.2365074379873486E-2</c:v>
                </c:pt>
                <c:pt idx="7">
                  <c:v>-9.2700756549824348E-2</c:v>
                </c:pt>
                <c:pt idx="8">
                  <c:v>-0.12516671822083214</c:v>
                </c:pt>
                <c:pt idx="9">
                  <c:v>-0.15026549492454144</c:v>
                </c:pt>
                <c:pt idx="10">
                  <c:v>-0.16480386009153036</c:v>
                </c:pt>
                <c:pt idx="11">
                  <c:v>-0.18240201095833675</c:v>
                </c:pt>
                <c:pt idx="12">
                  <c:v>-0.14243485841213155</c:v>
                </c:pt>
                <c:pt idx="13">
                  <c:v>-0.1338968839592003</c:v>
                </c:pt>
                <c:pt idx="14">
                  <c:v>-0.13562350951429425</c:v>
                </c:pt>
                <c:pt idx="15">
                  <c:v>-0.12710197320693861</c:v>
                </c:pt>
                <c:pt idx="16">
                  <c:v>-0.15760703522477415</c:v>
                </c:pt>
                <c:pt idx="17">
                  <c:v>-0.18087802093621019</c:v>
                </c:pt>
                <c:pt idx="18">
                  <c:v>-0.17946630085369131</c:v>
                </c:pt>
                <c:pt idx="19">
                  <c:v>-0.19563267357726366</c:v>
                </c:pt>
                <c:pt idx="20">
                  <c:v>-0.18089832692063357</c:v>
                </c:pt>
                <c:pt idx="21">
                  <c:v>-0.15441377791929123</c:v>
                </c:pt>
                <c:pt idx="22">
                  <c:v>-0.1471618101440173</c:v>
                </c:pt>
                <c:pt idx="23">
                  <c:v>-8.8823098853384796E-2</c:v>
                </c:pt>
                <c:pt idx="24">
                  <c:v>-0.10439825258651614</c:v>
                </c:pt>
                <c:pt idx="25">
                  <c:v>-7.1529331742458013E-2</c:v>
                </c:pt>
                <c:pt idx="26">
                  <c:v>-5.4815324902433238E-2</c:v>
                </c:pt>
                <c:pt idx="27">
                  <c:v>-7.1991434172259394E-2</c:v>
                </c:pt>
                <c:pt idx="28">
                  <c:v>8.5088289644066339E-3</c:v>
                </c:pt>
                <c:pt idx="29">
                  <c:v>2.7151502142843897E-2</c:v>
                </c:pt>
                <c:pt idx="30">
                  <c:v>0.10532949550776949</c:v>
                </c:pt>
                <c:pt idx="31">
                  <c:v>0.12042814765943111</c:v>
                </c:pt>
                <c:pt idx="32">
                  <c:v>0.14316396682527999</c:v>
                </c:pt>
                <c:pt idx="33">
                  <c:v>0.16585299503110718</c:v>
                </c:pt>
                <c:pt idx="34">
                  <c:v>0.17939659924249263</c:v>
                </c:pt>
                <c:pt idx="35">
                  <c:v>0.20377684402906393</c:v>
                </c:pt>
                <c:pt idx="36">
                  <c:v>0.15214498637828711</c:v>
                </c:pt>
                <c:pt idx="37">
                  <c:v>0.13053769759964884</c:v>
                </c:pt>
                <c:pt idx="38">
                  <c:v>0.11424540393144222</c:v>
                </c:pt>
                <c:pt idx="39">
                  <c:v>0.11370960411249942</c:v>
                </c:pt>
                <c:pt idx="40">
                  <c:v>0.13349464844610281</c:v>
                </c:pt>
                <c:pt idx="41">
                  <c:v>0.11664219168289125</c:v>
                </c:pt>
                <c:pt idx="42">
                  <c:v>7.1092461192336254E-2</c:v>
                </c:pt>
                <c:pt idx="43">
                  <c:v>6.5606520628411324E-2</c:v>
                </c:pt>
                <c:pt idx="44">
                  <c:v>2.9096898386908654E-2</c:v>
                </c:pt>
                <c:pt idx="45">
                  <c:v>6.8695582959038104E-2</c:v>
                </c:pt>
                <c:pt idx="46">
                  <c:v>6.0137026395288951E-2</c:v>
                </c:pt>
              </c:numCache>
            </c:numRef>
          </c:val>
          <c:smooth val="0"/>
          <c:extLst>
            <c:ext xmlns:c16="http://schemas.microsoft.com/office/drawing/2014/chart" uri="{C3380CC4-5D6E-409C-BE32-E72D297353CC}">
              <c16:uniqueId val="{00000002-F9FC-4594-92CE-DCA9F27C13C9}"/>
            </c:ext>
          </c:extLst>
        </c:ser>
        <c:ser>
          <c:idx val="3"/>
          <c:order val="3"/>
          <c:tx>
            <c:strRef>
              <c:f>Sheet1!$A$5</c:f>
              <c:strCache>
                <c:ptCount val="1"/>
                <c:pt idx="0">
                  <c:v>Ex-Cities</c:v>
                </c:pt>
              </c:strCache>
            </c:strRef>
          </c:tx>
          <c:spPr>
            <a:ln w="28575" cap="rnd">
              <a:solidFill>
                <a:schemeClr val="accent4"/>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Sheet1!$B$5:$AV$5</c:f>
              <c:numCache>
                <c:formatCode>0.0%</c:formatCode>
                <c:ptCount val="47"/>
                <c:pt idx="0">
                  <c:v>0.10906094013783552</c:v>
                </c:pt>
                <c:pt idx="1">
                  <c:v>9.0779475792154507E-2</c:v>
                </c:pt>
                <c:pt idx="2">
                  <c:v>5.7224747141138455E-2</c:v>
                </c:pt>
                <c:pt idx="3">
                  <c:v>1.5699288635345088E-2</c:v>
                </c:pt>
                <c:pt idx="4">
                  <c:v>2.9550466025658473E-3</c:v>
                </c:pt>
                <c:pt idx="5">
                  <c:v>-4.6795759796331438E-2</c:v>
                </c:pt>
                <c:pt idx="6">
                  <c:v>-8.1800943883610366E-2</c:v>
                </c:pt>
                <c:pt idx="7">
                  <c:v>-0.11129977462804719</c:v>
                </c:pt>
                <c:pt idx="8">
                  <c:v>-0.14059451975126724</c:v>
                </c:pt>
                <c:pt idx="9">
                  <c:v>-0.15816638832741703</c:v>
                </c:pt>
                <c:pt idx="10">
                  <c:v>-0.17369969668533358</c:v>
                </c:pt>
                <c:pt idx="11">
                  <c:v>-0.17956629979226757</c:v>
                </c:pt>
                <c:pt idx="12">
                  <c:v>-0.17204302577131336</c:v>
                </c:pt>
                <c:pt idx="13">
                  <c:v>-0.16184852996063692</c:v>
                </c:pt>
                <c:pt idx="14">
                  <c:v>-0.16691357737223733</c:v>
                </c:pt>
                <c:pt idx="15">
                  <c:v>-0.16027915735629894</c:v>
                </c:pt>
                <c:pt idx="16">
                  <c:v>-0.15653125146230673</c:v>
                </c:pt>
                <c:pt idx="17">
                  <c:v>-0.17464375586295799</c:v>
                </c:pt>
                <c:pt idx="18">
                  <c:v>-0.15494320734753597</c:v>
                </c:pt>
                <c:pt idx="19">
                  <c:v>-0.16614243799637896</c:v>
                </c:pt>
                <c:pt idx="20">
                  <c:v>-0.16964316058945239</c:v>
                </c:pt>
                <c:pt idx="21">
                  <c:v>-0.14618352052908201</c:v>
                </c:pt>
                <c:pt idx="22">
                  <c:v>-0.16334737332884486</c:v>
                </c:pt>
                <c:pt idx="23">
                  <c:v>-0.1396427813390293</c:v>
                </c:pt>
                <c:pt idx="24">
                  <c:v>-0.11650463573824488</c:v>
                </c:pt>
                <c:pt idx="25">
                  <c:v>-9.9634414097802271E-2</c:v>
                </c:pt>
                <c:pt idx="26">
                  <c:v>-7.335409919906799E-2</c:v>
                </c:pt>
                <c:pt idx="27">
                  <c:v>-5.8048485148635809E-2</c:v>
                </c:pt>
                <c:pt idx="28">
                  <c:v>-3.3825812869744065E-2</c:v>
                </c:pt>
                <c:pt idx="29">
                  <c:v>2.0629972166967825E-2</c:v>
                </c:pt>
                <c:pt idx="30">
                  <c:v>8.4253219954031788E-2</c:v>
                </c:pt>
                <c:pt idx="31">
                  <c:v>8.7964138220144372E-2</c:v>
                </c:pt>
                <c:pt idx="32">
                  <c:v>0.14057436292176484</c:v>
                </c:pt>
                <c:pt idx="33">
                  <c:v>0.12693792870609366</c:v>
                </c:pt>
                <c:pt idx="34">
                  <c:v>0.12469669432982089</c:v>
                </c:pt>
                <c:pt idx="35">
                  <c:v>0.12092731480115493</c:v>
                </c:pt>
                <c:pt idx="36">
                  <c:v>9.0391483705728914E-2</c:v>
                </c:pt>
                <c:pt idx="37">
                  <c:v>9.8166552080777958E-2</c:v>
                </c:pt>
                <c:pt idx="38">
                  <c:v>8.9402612625188782E-2</c:v>
                </c:pt>
                <c:pt idx="39">
                  <c:v>9.9280832500269423E-2</c:v>
                </c:pt>
                <c:pt idx="40">
                  <c:v>9.4242850725504201E-2</c:v>
                </c:pt>
                <c:pt idx="41">
                  <c:v>0.11226430715310909</c:v>
                </c:pt>
                <c:pt idx="42">
                  <c:v>8.3880859291689092E-2</c:v>
                </c:pt>
                <c:pt idx="43">
                  <c:v>7.5368184366350288E-2</c:v>
                </c:pt>
                <c:pt idx="44">
                  <c:v>7.0605053646116467E-2</c:v>
                </c:pt>
                <c:pt idx="45">
                  <c:v>4.9655250658530159E-2</c:v>
                </c:pt>
                <c:pt idx="46">
                  <c:v>7.2958288313327513E-2</c:v>
                </c:pt>
              </c:numCache>
            </c:numRef>
          </c:val>
          <c:smooth val="0"/>
          <c:extLst>
            <c:ext xmlns:c16="http://schemas.microsoft.com/office/drawing/2014/chart" uri="{C3380CC4-5D6E-409C-BE32-E72D297353CC}">
              <c16:uniqueId val="{00000003-F9FC-4594-92CE-DCA9F27C13C9}"/>
            </c:ext>
          </c:extLst>
        </c:ser>
        <c:dLbls>
          <c:showLegendKey val="0"/>
          <c:showVal val="0"/>
          <c:showCatName val="0"/>
          <c:showSerName val="0"/>
          <c:showPercent val="0"/>
          <c:showBubbleSize val="0"/>
        </c:dLbls>
        <c:smooth val="0"/>
        <c:axId val="48019712"/>
        <c:axId val="48025600"/>
      </c:lineChart>
      <c:catAx>
        <c:axId val="48019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48025600"/>
        <c:crosses val="autoZero"/>
        <c:auto val="1"/>
        <c:lblAlgn val="ctr"/>
        <c:lblOffset val="100"/>
        <c:tickLblSkip val="4"/>
        <c:noMultiLvlLbl val="0"/>
      </c:catAx>
      <c:valAx>
        <c:axId val="48025600"/>
        <c:scaling>
          <c:orientation val="minMax"/>
          <c:max val="0.25"/>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48019712"/>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a:latin typeface="Palatino Linotype" panose="02040502050505030304" pitchFamily="18"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vert="horz"/>
          <a:lstStyle/>
          <a:p>
            <a:pPr>
              <a:defRPr/>
            </a:pPr>
            <a:r>
              <a:rPr lang="en-IE"/>
              <a:t>Annual inflation in rent prices, by region</a:t>
            </a:r>
          </a:p>
        </c:rich>
      </c:tx>
      <c:overlay val="0"/>
      <c:spPr>
        <a:noFill/>
        <a:ln>
          <a:noFill/>
        </a:ln>
        <a:effectLst/>
      </c:spPr>
    </c:title>
    <c:autoTitleDeleted val="0"/>
    <c:plotArea>
      <c:layout/>
      <c:lineChart>
        <c:grouping val="standard"/>
        <c:varyColors val="0"/>
        <c:ser>
          <c:idx val="0"/>
          <c:order val="0"/>
          <c:tx>
            <c:strRef>
              <c:f>Sheet1!$A$2</c:f>
              <c:strCache>
                <c:ptCount val="1"/>
                <c:pt idx="0">
                  <c:v>National</c:v>
                </c:pt>
              </c:strCache>
            </c:strRef>
          </c:tx>
          <c:spPr>
            <a:ln w="28575" cap="rnd">
              <a:solidFill>
                <a:srgbClr val="92D050"/>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Sheet1!$B$2:$AV$2</c:f>
              <c:numCache>
                <c:formatCode>0.0%</c:formatCode>
                <c:ptCount val="47"/>
                <c:pt idx="0">
                  <c:v>0.1092463368305463</c:v>
                </c:pt>
                <c:pt idx="1">
                  <c:v>0.11644742535879304</c:v>
                </c:pt>
                <c:pt idx="2">
                  <c:v>0.1038394126212463</c:v>
                </c:pt>
                <c:pt idx="3">
                  <c:v>8.481336960420105E-2</c:v>
                </c:pt>
                <c:pt idx="4">
                  <c:v>4.6384303279709105E-2</c:v>
                </c:pt>
                <c:pt idx="5">
                  <c:v>-6.7766060391832861E-3</c:v>
                </c:pt>
                <c:pt idx="6">
                  <c:v>-3.6454139591799439E-2</c:v>
                </c:pt>
                <c:pt idx="7">
                  <c:v>-9.4406127331847167E-2</c:v>
                </c:pt>
                <c:pt idx="8">
                  <c:v>-0.14542885976470776</c:v>
                </c:pt>
                <c:pt idx="9">
                  <c:v>-0.17135780900541464</c:v>
                </c:pt>
                <c:pt idx="10">
                  <c:v>-0.18403155061642595</c:v>
                </c:pt>
                <c:pt idx="11">
                  <c:v>-0.16682967958963979</c:v>
                </c:pt>
                <c:pt idx="12">
                  <c:v>-0.12352326048805795</c:v>
                </c:pt>
                <c:pt idx="13">
                  <c:v>-8.6960524412589835E-2</c:v>
                </c:pt>
                <c:pt idx="14">
                  <c:v>-5.6900221717606891E-2</c:v>
                </c:pt>
                <c:pt idx="15">
                  <c:v>-3.344464139253811E-2</c:v>
                </c:pt>
                <c:pt idx="16">
                  <c:v>-2.2243193090078717E-2</c:v>
                </c:pt>
                <c:pt idx="17">
                  <c:v>-1.0136304852377043E-2</c:v>
                </c:pt>
                <c:pt idx="18">
                  <c:v>-8.7997103306259872E-3</c:v>
                </c:pt>
                <c:pt idx="19">
                  <c:v>-8.5977248213203739E-3</c:v>
                </c:pt>
                <c:pt idx="20">
                  <c:v>-1.4377144190195756E-2</c:v>
                </c:pt>
                <c:pt idx="21">
                  <c:v>-1.2676994744220349E-2</c:v>
                </c:pt>
                <c:pt idx="22">
                  <c:v>2.145331934330974E-3</c:v>
                </c:pt>
                <c:pt idx="23">
                  <c:v>2.4605379630054491E-2</c:v>
                </c:pt>
                <c:pt idx="24">
                  <c:v>4.173056668086228E-2</c:v>
                </c:pt>
                <c:pt idx="25">
                  <c:v>5.1073062273695902E-2</c:v>
                </c:pt>
                <c:pt idx="26">
                  <c:v>6.1663621301382587E-2</c:v>
                </c:pt>
                <c:pt idx="27">
                  <c:v>6.7329541787976677E-2</c:v>
                </c:pt>
                <c:pt idx="28">
                  <c:v>7.8634779279851408E-2</c:v>
                </c:pt>
                <c:pt idx="29">
                  <c:v>0.10227621228720363</c:v>
                </c:pt>
                <c:pt idx="30">
                  <c:v>0.10142207879573339</c:v>
                </c:pt>
                <c:pt idx="31">
                  <c:v>0.10659380978536603</c:v>
                </c:pt>
                <c:pt idx="32">
                  <c:v>9.3825503259028276E-2</c:v>
                </c:pt>
                <c:pt idx="33">
                  <c:v>8.574110541639457E-2</c:v>
                </c:pt>
                <c:pt idx="34">
                  <c:v>9.3108689957293045E-2</c:v>
                </c:pt>
                <c:pt idx="35">
                  <c:v>8.9659283254323263E-2</c:v>
                </c:pt>
                <c:pt idx="36">
                  <c:v>9.2888277985939238E-2</c:v>
                </c:pt>
                <c:pt idx="37">
                  <c:v>0.11032426834859344</c:v>
                </c:pt>
                <c:pt idx="38">
                  <c:v>0.11710160187148988</c:v>
                </c:pt>
                <c:pt idx="39">
                  <c:v>0.1345448750779501</c:v>
                </c:pt>
                <c:pt idx="40">
                  <c:v>0.13354173839233718</c:v>
                </c:pt>
                <c:pt idx="41">
                  <c:v>0.11761258709925015</c:v>
                </c:pt>
                <c:pt idx="42">
                  <c:v>0.11248429128501169</c:v>
                </c:pt>
                <c:pt idx="43">
                  <c:v>0.10447300481978483</c:v>
                </c:pt>
                <c:pt idx="44">
                  <c:v>0.11478740310345392</c:v>
                </c:pt>
                <c:pt idx="45">
                  <c:v>0.12443763571262201</c:v>
                </c:pt>
              </c:numCache>
            </c:numRef>
          </c:val>
          <c:smooth val="0"/>
          <c:extLst>
            <c:ext xmlns:c16="http://schemas.microsoft.com/office/drawing/2014/chart" uri="{C3380CC4-5D6E-409C-BE32-E72D297353CC}">
              <c16:uniqueId val="{00000000-C3D9-4712-839C-0936E85162D3}"/>
            </c:ext>
          </c:extLst>
        </c:ser>
        <c:ser>
          <c:idx val="1"/>
          <c:order val="1"/>
          <c:tx>
            <c:strRef>
              <c:f>Sheet1!$A$3</c:f>
              <c:strCache>
                <c:ptCount val="1"/>
                <c:pt idx="0">
                  <c:v>Dublin</c:v>
                </c:pt>
              </c:strCache>
            </c:strRef>
          </c:tx>
          <c:spPr>
            <a:ln w="28575" cap="rnd">
              <a:solidFill>
                <a:srgbClr val="0070C0"/>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Sheet1!$B$3:$AV$3</c:f>
              <c:numCache>
                <c:formatCode>0.0%</c:formatCode>
                <c:ptCount val="47"/>
                <c:pt idx="0">
                  <c:v>0.12339390757575819</c:v>
                </c:pt>
                <c:pt idx="1">
                  <c:v>0.1376259759677263</c:v>
                </c:pt>
                <c:pt idx="2">
                  <c:v>0.12396506835519561</c:v>
                </c:pt>
                <c:pt idx="3">
                  <c:v>0.10756574244973649</c:v>
                </c:pt>
                <c:pt idx="4">
                  <c:v>5.6775003407646407E-2</c:v>
                </c:pt>
                <c:pt idx="5">
                  <c:v>-3.1963605882940893E-3</c:v>
                </c:pt>
                <c:pt idx="6">
                  <c:v>-3.9800274352043585E-2</c:v>
                </c:pt>
                <c:pt idx="7">
                  <c:v>-0.11179728054833471</c:v>
                </c:pt>
                <c:pt idx="8">
                  <c:v>-0.16416090516101456</c:v>
                </c:pt>
                <c:pt idx="9">
                  <c:v>-0.19375506435200562</c:v>
                </c:pt>
                <c:pt idx="10">
                  <c:v>-0.2097169462332632</c:v>
                </c:pt>
                <c:pt idx="11">
                  <c:v>-0.19237897792153569</c:v>
                </c:pt>
                <c:pt idx="12">
                  <c:v>-0.14489433888967618</c:v>
                </c:pt>
                <c:pt idx="13">
                  <c:v>-0.10312698950915333</c:v>
                </c:pt>
                <c:pt idx="14">
                  <c:v>-6.8057210165568538E-2</c:v>
                </c:pt>
                <c:pt idx="15">
                  <c:v>-3.0573193129362686E-2</c:v>
                </c:pt>
                <c:pt idx="16">
                  <c:v>-1.6685576099649158E-2</c:v>
                </c:pt>
                <c:pt idx="17">
                  <c:v>-6.340752202199651E-4</c:v>
                </c:pt>
                <c:pt idx="18">
                  <c:v>2.6547804015373266E-3</c:v>
                </c:pt>
                <c:pt idx="19">
                  <c:v>3.6129441874717116E-3</c:v>
                </c:pt>
                <c:pt idx="20">
                  <c:v>3.4566390681929349E-3</c:v>
                </c:pt>
                <c:pt idx="21">
                  <c:v>4.2769978170786871E-3</c:v>
                </c:pt>
                <c:pt idx="22">
                  <c:v>2.2491026901582778E-2</c:v>
                </c:pt>
                <c:pt idx="23">
                  <c:v>5.1024843389412933E-2</c:v>
                </c:pt>
                <c:pt idx="24">
                  <c:v>6.7284413482720851E-2</c:v>
                </c:pt>
                <c:pt idx="25">
                  <c:v>8.0203731543528889E-2</c:v>
                </c:pt>
                <c:pt idx="26">
                  <c:v>9.5446411698377975E-2</c:v>
                </c:pt>
                <c:pt idx="27">
                  <c:v>0.10824164142036263</c:v>
                </c:pt>
                <c:pt idx="28">
                  <c:v>0.12607987929681164</c:v>
                </c:pt>
                <c:pt idx="29">
                  <c:v>0.14963159463704456</c:v>
                </c:pt>
                <c:pt idx="30">
                  <c:v>0.13745659593526072</c:v>
                </c:pt>
                <c:pt idx="31">
                  <c:v>0.12939216276156773</c:v>
                </c:pt>
                <c:pt idx="32">
                  <c:v>9.8289095838155704E-2</c:v>
                </c:pt>
                <c:pt idx="33">
                  <c:v>8.468082980060232E-2</c:v>
                </c:pt>
                <c:pt idx="34">
                  <c:v>8.927986435359303E-2</c:v>
                </c:pt>
                <c:pt idx="35">
                  <c:v>8.1796497845702199E-2</c:v>
                </c:pt>
                <c:pt idx="36">
                  <c:v>8.8370028049979732E-2</c:v>
                </c:pt>
                <c:pt idx="37">
                  <c:v>0.11081013675954199</c:v>
                </c:pt>
                <c:pt idx="38">
                  <c:v>0.12080756430997663</c:v>
                </c:pt>
                <c:pt idx="39">
                  <c:v>0.14504109236081275</c:v>
                </c:pt>
                <c:pt idx="40">
                  <c:v>0.1392729521948759</c:v>
                </c:pt>
                <c:pt idx="41">
                  <c:v>0.12301477134704419</c:v>
                </c:pt>
                <c:pt idx="42">
                  <c:v>0.12301774227690432</c:v>
                </c:pt>
                <c:pt idx="43">
                  <c:v>0.10923361531265785</c:v>
                </c:pt>
                <c:pt idx="44">
                  <c:v>0.12388834050397191</c:v>
                </c:pt>
                <c:pt idx="45">
                  <c:v>0.13404526224890612</c:v>
                </c:pt>
              </c:numCache>
            </c:numRef>
          </c:val>
          <c:smooth val="0"/>
          <c:extLst>
            <c:ext xmlns:c16="http://schemas.microsoft.com/office/drawing/2014/chart" uri="{C3380CC4-5D6E-409C-BE32-E72D297353CC}">
              <c16:uniqueId val="{00000001-C3D9-4712-839C-0936E85162D3}"/>
            </c:ext>
          </c:extLst>
        </c:ser>
        <c:ser>
          <c:idx val="2"/>
          <c:order val="2"/>
          <c:tx>
            <c:strRef>
              <c:f>Sheet1!$A$4</c:f>
              <c:strCache>
                <c:ptCount val="1"/>
                <c:pt idx="0">
                  <c:v>Other Cities</c:v>
                </c:pt>
              </c:strCache>
            </c:strRef>
          </c:tx>
          <c:spPr>
            <a:ln w="28575" cap="rnd">
              <a:solidFill>
                <a:srgbClr val="FFC000"/>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Sheet1!$B$4:$AV$4</c:f>
              <c:numCache>
                <c:formatCode>0.0%</c:formatCode>
                <c:ptCount val="47"/>
                <c:pt idx="0">
                  <c:v>0.12098942855611594</c:v>
                </c:pt>
                <c:pt idx="1">
                  <c:v>0.13802385000878581</c:v>
                </c:pt>
                <c:pt idx="2">
                  <c:v>0.1310059369475125</c:v>
                </c:pt>
                <c:pt idx="3">
                  <c:v>0.10272615071147784</c:v>
                </c:pt>
                <c:pt idx="4">
                  <c:v>6.9691265221697885E-2</c:v>
                </c:pt>
                <c:pt idx="5">
                  <c:v>1.2996035925571192E-2</c:v>
                </c:pt>
                <c:pt idx="6">
                  <c:v>-1.4785906653588365E-2</c:v>
                </c:pt>
                <c:pt idx="7">
                  <c:v>-6.9142647408975688E-2</c:v>
                </c:pt>
                <c:pt idx="8">
                  <c:v>-0.12789795943368398</c:v>
                </c:pt>
                <c:pt idx="9">
                  <c:v>-0.15225085471929767</c:v>
                </c:pt>
                <c:pt idx="10">
                  <c:v>-0.1663957036070205</c:v>
                </c:pt>
                <c:pt idx="11">
                  <c:v>-0.15716942400453093</c:v>
                </c:pt>
                <c:pt idx="12">
                  <c:v>-0.11954067051112949</c:v>
                </c:pt>
                <c:pt idx="13">
                  <c:v>-8.482404974535962E-2</c:v>
                </c:pt>
                <c:pt idx="14">
                  <c:v>-4.9502434065419321E-2</c:v>
                </c:pt>
                <c:pt idx="15">
                  <c:v>-3.9240464625963645E-2</c:v>
                </c:pt>
                <c:pt idx="16">
                  <c:v>-3.0410743185593003E-2</c:v>
                </c:pt>
                <c:pt idx="17">
                  <c:v>-1.6034388390950172E-2</c:v>
                </c:pt>
                <c:pt idx="18">
                  <c:v>-1.5945002231365635E-2</c:v>
                </c:pt>
                <c:pt idx="19">
                  <c:v>-1.5436414023778045E-2</c:v>
                </c:pt>
                <c:pt idx="20">
                  <c:v>-2.1670542823999939E-2</c:v>
                </c:pt>
                <c:pt idx="21">
                  <c:v>-1.5206735167515917E-2</c:v>
                </c:pt>
                <c:pt idx="22">
                  <c:v>-6.3794618732235797E-3</c:v>
                </c:pt>
                <c:pt idx="23">
                  <c:v>1.7920378598696107E-2</c:v>
                </c:pt>
                <c:pt idx="24">
                  <c:v>3.0054613902136706E-2</c:v>
                </c:pt>
                <c:pt idx="25">
                  <c:v>2.5720354962301517E-2</c:v>
                </c:pt>
                <c:pt idx="26">
                  <c:v>3.277106365428395E-2</c:v>
                </c:pt>
                <c:pt idx="27">
                  <c:v>3.4518770082024197E-2</c:v>
                </c:pt>
                <c:pt idx="28">
                  <c:v>4.3748514079931855E-2</c:v>
                </c:pt>
                <c:pt idx="29">
                  <c:v>6.9703965871426021E-2</c:v>
                </c:pt>
                <c:pt idx="30">
                  <c:v>8.1594633213324608E-2</c:v>
                </c:pt>
                <c:pt idx="31">
                  <c:v>0.10172171232569549</c:v>
                </c:pt>
                <c:pt idx="32">
                  <c:v>0.10551863753994928</c:v>
                </c:pt>
                <c:pt idx="33">
                  <c:v>9.8598803483039843E-2</c:v>
                </c:pt>
                <c:pt idx="34">
                  <c:v>0.12455477154493866</c:v>
                </c:pt>
                <c:pt idx="35">
                  <c:v>0.1391424195160178</c:v>
                </c:pt>
                <c:pt idx="36">
                  <c:v>0.1413395489937912</c:v>
                </c:pt>
                <c:pt idx="37">
                  <c:v>0.16218534037372545</c:v>
                </c:pt>
                <c:pt idx="38">
                  <c:v>0.13006624862421345</c:v>
                </c:pt>
                <c:pt idx="39">
                  <c:v>0.11431909602886314</c:v>
                </c:pt>
                <c:pt idx="40">
                  <c:v>0.10722161944715558</c:v>
                </c:pt>
                <c:pt idx="41">
                  <c:v>8.324171012484527E-2</c:v>
                </c:pt>
                <c:pt idx="42">
                  <c:v>7.4907421210877123E-2</c:v>
                </c:pt>
                <c:pt idx="43">
                  <c:v>0.10276098008610357</c:v>
                </c:pt>
                <c:pt idx="44">
                  <c:v>0.11994351545194792</c:v>
                </c:pt>
                <c:pt idx="45">
                  <c:v>0.15356401326839086</c:v>
                </c:pt>
              </c:numCache>
            </c:numRef>
          </c:val>
          <c:smooth val="0"/>
          <c:extLst>
            <c:ext xmlns:c16="http://schemas.microsoft.com/office/drawing/2014/chart" uri="{C3380CC4-5D6E-409C-BE32-E72D297353CC}">
              <c16:uniqueId val="{00000002-C3D9-4712-839C-0936E85162D3}"/>
            </c:ext>
          </c:extLst>
        </c:ser>
        <c:ser>
          <c:idx val="3"/>
          <c:order val="3"/>
          <c:tx>
            <c:strRef>
              <c:f>Sheet1!$A$5</c:f>
              <c:strCache>
                <c:ptCount val="1"/>
                <c:pt idx="0">
                  <c:v>Ex-Cities</c:v>
                </c:pt>
              </c:strCache>
            </c:strRef>
          </c:tx>
          <c:spPr>
            <a:ln w="28575" cap="rnd">
              <a:solidFill>
                <a:schemeClr val="accent4"/>
              </a:solidFill>
              <a:round/>
            </a:ln>
            <a:effectLst/>
          </c:spPr>
          <c:marker>
            <c:symbol val="none"/>
          </c:marker>
          <c:cat>
            <c:strRef>
              <c:f>Sheet1!$B$1:$AV$1</c:f>
              <c:strCache>
                <c:ptCount val="47"/>
                <c:pt idx="0">
                  <c:v>2007 q1</c:v>
                </c:pt>
                <c:pt idx="1">
                  <c:v>2007 q2</c:v>
                </c:pt>
                <c:pt idx="2">
                  <c:v>2007 q3</c:v>
                </c:pt>
                <c:pt idx="3">
                  <c:v>2007 q4</c:v>
                </c:pt>
                <c:pt idx="4">
                  <c:v>2008 q1</c:v>
                </c:pt>
                <c:pt idx="5">
                  <c:v>2008 q2</c:v>
                </c:pt>
                <c:pt idx="6">
                  <c:v>2008 q3</c:v>
                </c:pt>
                <c:pt idx="7">
                  <c:v>2008 q4</c:v>
                </c:pt>
                <c:pt idx="8">
                  <c:v>2009 q1</c:v>
                </c:pt>
                <c:pt idx="9">
                  <c:v>2009 q2</c:v>
                </c:pt>
                <c:pt idx="10">
                  <c:v>2009 q3</c:v>
                </c:pt>
                <c:pt idx="11">
                  <c:v>2009 q4</c:v>
                </c:pt>
                <c:pt idx="12">
                  <c:v>2010 q1</c:v>
                </c:pt>
                <c:pt idx="13">
                  <c:v>2010 q2</c:v>
                </c:pt>
                <c:pt idx="14">
                  <c:v>2010 q3</c:v>
                </c:pt>
                <c:pt idx="15">
                  <c:v>2010 q4</c:v>
                </c:pt>
                <c:pt idx="16">
                  <c:v>2011 q1</c:v>
                </c:pt>
                <c:pt idx="17">
                  <c:v>2011 q2</c:v>
                </c:pt>
                <c:pt idx="18">
                  <c:v>2011 q3</c:v>
                </c:pt>
                <c:pt idx="19">
                  <c:v>2011 q4</c:v>
                </c:pt>
                <c:pt idx="20">
                  <c:v>2012 q1</c:v>
                </c:pt>
                <c:pt idx="21">
                  <c:v>2012 q2</c:v>
                </c:pt>
                <c:pt idx="22">
                  <c:v>2012 q3</c:v>
                </c:pt>
                <c:pt idx="23">
                  <c:v>2012 q4</c:v>
                </c:pt>
                <c:pt idx="24">
                  <c:v>2013 q1</c:v>
                </c:pt>
                <c:pt idx="25">
                  <c:v>2013 q2</c:v>
                </c:pt>
                <c:pt idx="26">
                  <c:v>2013 q3</c:v>
                </c:pt>
                <c:pt idx="27">
                  <c:v>2013 q4</c:v>
                </c:pt>
                <c:pt idx="28">
                  <c:v>2014 q1</c:v>
                </c:pt>
                <c:pt idx="29">
                  <c:v>2014 q2</c:v>
                </c:pt>
                <c:pt idx="30">
                  <c:v>2014 q3</c:v>
                </c:pt>
                <c:pt idx="31">
                  <c:v>2014 q4</c:v>
                </c:pt>
                <c:pt idx="32">
                  <c:v>2015 q1</c:v>
                </c:pt>
                <c:pt idx="33">
                  <c:v>2015 q2</c:v>
                </c:pt>
                <c:pt idx="34">
                  <c:v>2015 q3</c:v>
                </c:pt>
                <c:pt idx="35">
                  <c:v>2015 q4</c:v>
                </c:pt>
                <c:pt idx="36">
                  <c:v>2016 q1</c:v>
                </c:pt>
                <c:pt idx="37">
                  <c:v>2016 q2</c:v>
                </c:pt>
                <c:pt idx="38">
                  <c:v>2016 q3</c:v>
                </c:pt>
                <c:pt idx="39">
                  <c:v>2016 q4</c:v>
                </c:pt>
                <c:pt idx="40">
                  <c:v>2017 q1</c:v>
                </c:pt>
                <c:pt idx="41">
                  <c:v>2017 q2</c:v>
                </c:pt>
                <c:pt idx="42">
                  <c:v>2017 q3</c:v>
                </c:pt>
                <c:pt idx="43">
                  <c:v>2017 q4</c:v>
                </c:pt>
                <c:pt idx="44">
                  <c:v>2018 q1</c:v>
                </c:pt>
                <c:pt idx="45">
                  <c:v>2018 q2</c:v>
                </c:pt>
                <c:pt idx="46">
                  <c:v>2018 q3</c:v>
                </c:pt>
              </c:strCache>
            </c:strRef>
          </c:cat>
          <c:val>
            <c:numRef>
              <c:f>Sheet1!$B$5:$AV$5</c:f>
              <c:numCache>
                <c:formatCode>0.0%</c:formatCode>
                <c:ptCount val="47"/>
                <c:pt idx="0">
                  <c:v>9.0168091982827603E-2</c:v>
                </c:pt>
                <c:pt idx="1">
                  <c:v>8.74565231924187E-2</c:v>
                </c:pt>
                <c:pt idx="2">
                  <c:v>7.4410026677786067E-2</c:v>
                </c:pt>
                <c:pt idx="3">
                  <c:v>5.404838667789269E-2</c:v>
                </c:pt>
                <c:pt idx="4">
                  <c:v>2.8647283386793676E-2</c:v>
                </c:pt>
                <c:pt idx="5">
                  <c:v>-1.5550926025090117E-2</c:v>
                </c:pt>
                <c:pt idx="6">
                  <c:v>-3.7342625888934555E-2</c:v>
                </c:pt>
                <c:pt idx="7">
                  <c:v>-7.8718192374329421E-2</c:v>
                </c:pt>
                <c:pt idx="8">
                  <c:v>-0.12638700313797668</c:v>
                </c:pt>
                <c:pt idx="9">
                  <c:v>-0.1485520488994404</c:v>
                </c:pt>
                <c:pt idx="10">
                  <c:v>-0.15687815422100893</c:v>
                </c:pt>
                <c:pt idx="11">
                  <c:v>-0.13859306719304509</c:v>
                </c:pt>
                <c:pt idx="12">
                  <c:v>-9.9192435543879687E-2</c:v>
                </c:pt>
                <c:pt idx="13">
                  <c:v>-6.8828920336687527E-2</c:v>
                </c:pt>
                <c:pt idx="14">
                  <c:v>-4.5876215554361943E-2</c:v>
                </c:pt>
                <c:pt idx="15">
                  <c:v>-3.5332859977104447E-2</c:v>
                </c:pt>
                <c:pt idx="16">
                  <c:v>-2.6615199520171107E-2</c:v>
                </c:pt>
                <c:pt idx="17">
                  <c:v>-1.933810771734501E-2</c:v>
                </c:pt>
                <c:pt idx="18">
                  <c:v>-1.9924355568428087E-2</c:v>
                </c:pt>
                <c:pt idx="19">
                  <c:v>-2.0771861838628558E-2</c:v>
                </c:pt>
                <c:pt idx="20">
                  <c:v>-3.2933517860081918E-2</c:v>
                </c:pt>
                <c:pt idx="21">
                  <c:v>-3.1272318426020074E-2</c:v>
                </c:pt>
                <c:pt idx="22">
                  <c:v>-1.909402471775079E-2</c:v>
                </c:pt>
                <c:pt idx="23">
                  <c:v>-4.3133357925607685E-3</c:v>
                </c:pt>
                <c:pt idx="24">
                  <c:v>1.4360836000320454E-2</c:v>
                </c:pt>
                <c:pt idx="25">
                  <c:v>2.2809305694064808E-2</c:v>
                </c:pt>
                <c:pt idx="26">
                  <c:v>2.8275085606656924E-2</c:v>
                </c:pt>
                <c:pt idx="27">
                  <c:v>2.5235421552612713E-2</c:v>
                </c:pt>
                <c:pt idx="28">
                  <c:v>2.8068115457062337E-2</c:v>
                </c:pt>
                <c:pt idx="29">
                  <c:v>5.1228788641538348E-2</c:v>
                </c:pt>
                <c:pt idx="30">
                  <c:v>6.0440153619413683E-2</c:v>
                </c:pt>
                <c:pt idx="31">
                  <c:v>7.7762802148733545E-2</c:v>
                </c:pt>
                <c:pt idx="32">
                  <c:v>8.5003061227157284E-2</c:v>
                </c:pt>
                <c:pt idx="33">
                  <c:v>8.412893532047705E-2</c:v>
                </c:pt>
                <c:pt idx="34">
                  <c:v>9.0728943543771479E-2</c:v>
                </c:pt>
                <c:pt idx="35">
                  <c:v>8.854978805456204E-2</c:v>
                </c:pt>
                <c:pt idx="36">
                  <c:v>8.7383815270820397E-2</c:v>
                </c:pt>
                <c:pt idx="37">
                  <c:v>9.7208380729930211E-2</c:v>
                </c:pt>
                <c:pt idx="38">
                  <c:v>0.10884605833172611</c:v>
                </c:pt>
                <c:pt idx="39">
                  <c:v>0.12527938981682563</c:v>
                </c:pt>
                <c:pt idx="40">
                  <c:v>0.13234429978652695</c:v>
                </c:pt>
                <c:pt idx="41">
                  <c:v>0.11894826139716885</c:v>
                </c:pt>
                <c:pt idx="42">
                  <c:v>0.10755275621507598</c:v>
                </c:pt>
                <c:pt idx="43">
                  <c:v>9.8267013489020227E-2</c:v>
                </c:pt>
                <c:pt idx="44">
                  <c:v>0.10093416485538653</c:v>
                </c:pt>
                <c:pt idx="45">
                  <c:v>0.10403772535362066</c:v>
                </c:pt>
              </c:numCache>
            </c:numRef>
          </c:val>
          <c:smooth val="0"/>
          <c:extLst>
            <c:ext xmlns:c16="http://schemas.microsoft.com/office/drawing/2014/chart" uri="{C3380CC4-5D6E-409C-BE32-E72D297353CC}">
              <c16:uniqueId val="{00000003-C3D9-4712-839C-0936E85162D3}"/>
            </c:ext>
          </c:extLst>
        </c:ser>
        <c:dLbls>
          <c:showLegendKey val="0"/>
          <c:showVal val="0"/>
          <c:showCatName val="0"/>
          <c:showSerName val="0"/>
          <c:showPercent val="0"/>
          <c:showBubbleSize val="0"/>
        </c:dLbls>
        <c:smooth val="0"/>
        <c:axId val="373006720"/>
        <c:axId val="373008256"/>
      </c:lineChart>
      <c:catAx>
        <c:axId val="373006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a:lstStyle/>
          <a:p>
            <a:pPr>
              <a:defRPr/>
            </a:pPr>
            <a:endParaRPr lang="en-US"/>
          </a:p>
        </c:txPr>
        <c:crossAx val="373008256"/>
        <c:crosses val="autoZero"/>
        <c:auto val="1"/>
        <c:lblAlgn val="ctr"/>
        <c:lblOffset val="100"/>
        <c:tickLblSkip val="4"/>
        <c:noMultiLvlLbl val="0"/>
      </c:catAx>
      <c:valAx>
        <c:axId val="373008256"/>
        <c:scaling>
          <c:orientation val="minMax"/>
          <c:max val="0.25"/>
          <c:min val="-0.25"/>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en-US"/>
          </a:p>
        </c:txPr>
        <c:crossAx val="373006720"/>
        <c:crosses val="autoZero"/>
        <c:crossBetween val="between"/>
      </c:valAx>
      <c:spPr>
        <a:noFill/>
        <a:ln>
          <a:noFill/>
        </a:ln>
        <a:effectLst/>
      </c:spPr>
    </c:plotArea>
    <c:legend>
      <c:legendPos val="b"/>
      <c:overlay val="0"/>
      <c:spPr>
        <a:noFill/>
        <a:ln>
          <a:noFill/>
        </a:ln>
        <a:effectLst/>
      </c:spPr>
      <c:txPr>
        <a:bodyPr rot="0" vert="horz"/>
        <a:lstStyle/>
        <a:p>
          <a:pPr>
            <a:defRPr/>
          </a:pPr>
          <a:endParaRPr lang="en-US"/>
        </a:p>
      </c:txPr>
    </c:legend>
    <c:plotVisOnly val="1"/>
    <c:dispBlanksAs val="gap"/>
    <c:showDLblsOverMax val="0"/>
  </c:chart>
  <c:spPr>
    <a:noFill/>
    <a:ln>
      <a:noFill/>
    </a:ln>
    <a:effectLst/>
  </c:spPr>
  <c:txPr>
    <a:bodyPr/>
    <a:lstStyle/>
    <a:p>
      <a:pPr>
        <a:defRPr sz="1000">
          <a:latin typeface="Palatino Linotype" panose="02040502050505030304" pitchFamily="18" charset="0"/>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pPr>
            <a:r>
              <a:rPr lang="en-IE" sz="1400" dirty="0"/>
              <a:t>Average gross yield for residential real estate, 2018 Q3, by size and location</a:t>
            </a:r>
          </a:p>
        </c:rich>
      </c:tx>
      <c:overlay val="0"/>
    </c:title>
    <c:autoTitleDeleted val="0"/>
    <c:plotArea>
      <c:layout>
        <c:manualLayout>
          <c:layoutTarget val="inner"/>
          <c:xMode val="edge"/>
          <c:yMode val="edge"/>
          <c:x val="7.3116445433412752E-2"/>
          <c:y val="0.13130700832150535"/>
          <c:w val="0.87868540567993991"/>
          <c:h val="0.62231687902618082"/>
        </c:manualLayout>
      </c:layout>
      <c:lineChart>
        <c:grouping val="standard"/>
        <c:varyColors val="0"/>
        <c:ser>
          <c:idx val="0"/>
          <c:order val="0"/>
          <c:tx>
            <c:strRef>
              <c:f>Sheet1!$B$1</c:f>
              <c:strCache>
                <c:ptCount val="1"/>
                <c:pt idx="0">
                  <c:v>1bed</c:v>
                </c:pt>
              </c:strCache>
            </c:strRef>
          </c:tx>
          <c:spPr>
            <a:ln>
              <a:noFill/>
            </a:ln>
          </c:spPr>
          <c:cat>
            <c:strRef>
              <c:f>Sheet1!$A$2:$A$55</c:f>
              <c:strCache>
                <c:ptCount val="54"/>
                <c:pt idx="0">
                  <c:v>Roscommon</c:v>
                </c:pt>
                <c:pt idx="1">
                  <c:v>Leitrim</c:v>
                </c:pt>
                <c:pt idx="2">
                  <c:v>Donegal</c:v>
                </c:pt>
                <c:pt idx="3">
                  <c:v>Longford</c:v>
                </c:pt>
                <c:pt idx="4">
                  <c:v>Cavan</c:v>
                </c:pt>
                <c:pt idx="5">
                  <c:v>Sligo</c:v>
                </c:pt>
                <c:pt idx="6">
                  <c:v>Mayo</c:v>
                </c:pt>
                <c:pt idx="7">
                  <c:v>Monaghan</c:v>
                </c:pt>
                <c:pt idx="8">
                  <c:v>Galway Co</c:v>
                </c:pt>
                <c:pt idx="9">
                  <c:v>Tipperary</c:v>
                </c:pt>
                <c:pt idx="10">
                  <c:v>Limerick Co</c:v>
                </c:pt>
                <c:pt idx="11">
                  <c:v>Clare</c:v>
                </c:pt>
                <c:pt idx="12">
                  <c:v>Kerry</c:v>
                </c:pt>
                <c:pt idx="13">
                  <c:v>Laois</c:v>
                </c:pt>
                <c:pt idx="14">
                  <c:v>Offaly</c:v>
                </c:pt>
                <c:pt idx="15">
                  <c:v>Carlow</c:v>
                </c:pt>
                <c:pt idx="16">
                  <c:v>Wexford</c:v>
                </c:pt>
                <c:pt idx="17">
                  <c:v>Westmeath</c:v>
                </c:pt>
                <c:pt idx="18">
                  <c:v>Waterford Co</c:v>
                </c:pt>
                <c:pt idx="19">
                  <c:v>Waterford City</c:v>
                </c:pt>
                <c:pt idx="20">
                  <c:v>Cork Co</c:v>
                </c:pt>
                <c:pt idx="21">
                  <c:v>Kilkenny</c:v>
                </c:pt>
                <c:pt idx="22">
                  <c:v>Louth</c:v>
                </c:pt>
                <c:pt idx="23">
                  <c:v>Limerick City</c:v>
                </c:pt>
                <c:pt idx="24">
                  <c:v>Meath</c:v>
                </c:pt>
                <c:pt idx="25">
                  <c:v>Kildare</c:v>
                </c:pt>
                <c:pt idx="26">
                  <c:v>Galway City</c:v>
                </c:pt>
                <c:pt idx="27">
                  <c:v>Cork City</c:v>
                </c:pt>
                <c:pt idx="28">
                  <c:v>Dublin 22</c:v>
                </c:pt>
                <c:pt idx="29">
                  <c:v>Wicklow</c:v>
                </c:pt>
                <c:pt idx="30">
                  <c:v>Dublin 10</c:v>
                </c:pt>
                <c:pt idx="31">
                  <c:v>Dublin 17</c:v>
                </c:pt>
                <c:pt idx="32">
                  <c:v>Dublin 24</c:v>
                </c:pt>
                <c:pt idx="33">
                  <c:v>West Dub</c:v>
                </c:pt>
                <c:pt idx="34">
                  <c:v>Dublin 11</c:v>
                </c:pt>
                <c:pt idx="35">
                  <c:v>North Dub</c:v>
                </c:pt>
                <c:pt idx="36">
                  <c:v>Dublin 15</c:v>
                </c:pt>
                <c:pt idx="37">
                  <c:v>Dublin 12</c:v>
                </c:pt>
                <c:pt idx="38">
                  <c:v>Dublin 20</c:v>
                </c:pt>
                <c:pt idx="39">
                  <c:v>Dublin 5</c:v>
                </c:pt>
                <c:pt idx="40">
                  <c:v>Dublin 13</c:v>
                </c:pt>
                <c:pt idx="41">
                  <c:v>Dublin 9</c:v>
                </c:pt>
                <c:pt idx="42">
                  <c:v>Dublin 7</c:v>
                </c:pt>
                <c:pt idx="43">
                  <c:v>Dublin 16</c:v>
                </c:pt>
                <c:pt idx="44">
                  <c:v>Dublin 8</c:v>
                </c:pt>
                <c:pt idx="45">
                  <c:v>Dublin 1</c:v>
                </c:pt>
                <c:pt idx="46">
                  <c:v>Dublin 3</c:v>
                </c:pt>
                <c:pt idx="47">
                  <c:v>Dublin 18</c:v>
                </c:pt>
                <c:pt idx="48">
                  <c:v>Dublin 14</c:v>
                </c:pt>
                <c:pt idx="49">
                  <c:v>Dublin 6W</c:v>
                </c:pt>
                <c:pt idx="50">
                  <c:v>Dublin 2</c:v>
                </c:pt>
                <c:pt idx="51">
                  <c:v>South Dub</c:v>
                </c:pt>
                <c:pt idx="52">
                  <c:v>Dublin 6</c:v>
                </c:pt>
                <c:pt idx="53">
                  <c:v>Dublin 4</c:v>
                </c:pt>
              </c:strCache>
            </c:strRef>
          </c:cat>
          <c:val>
            <c:numRef>
              <c:f>Sheet1!$B$2:$B$55</c:f>
              <c:numCache>
                <c:formatCode>0.0%</c:formatCode>
                <c:ptCount val="54"/>
                <c:pt idx="0">
                  <c:v>0.1194827404496836</c:v>
                </c:pt>
                <c:pt idx="1">
                  <c:v>0.10568528416223215</c:v>
                </c:pt>
                <c:pt idx="2">
                  <c:v>0.10556248298550504</c:v>
                </c:pt>
                <c:pt idx="3">
                  <c:v>0.10586004259979644</c:v>
                </c:pt>
                <c:pt idx="4">
                  <c:v>0.11209831740741708</c:v>
                </c:pt>
                <c:pt idx="5">
                  <c:v>0.11600083013428665</c:v>
                </c:pt>
                <c:pt idx="6">
                  <c:v>0.10583231283162754</c:v>
                </c:pt>
                <c:pt idx="7">
                  <c:v>0.10724562541621388</c:v>
                </c:pt>
                <c:pt idx="8">
                  <c:v>0.10994225232564704</c:v>
                </c:pt>
                <c:pt idx="9">
                  <c:v>8.4646672910772783E-2</c:v>
                </c:pt>
                <c:pt idx="10">
                  <c:v>8.3912495581230984E-2</c:v>
                </c:pt>
                <c:pt idx="11">
                  <c:v>7.9163657926916167E-2</c:v>
                </c:pt>
                <c:pt idx="12">
                  <c:v>7.9637315343999079E-2</c:v>
                </c:pt>
                <c:pt idx="13">
                  <c:v>9.9145748896422553E-2</c:v>
                </c:pt>
                <c:pt idx="14">
                  <c:v>9.1464386781501678E-2</c:v>
                </c:pt>
                <c:pt idx="15">
                  <c:v>9.3265259781060247E-2</c:v>
                </c:pt>
                <c:pt idx="16">
                  <c:v>8.3588913934538836E-2</c:v>
                </c:pt>
                <c:pt idx="17">
                  <c:v>9.2437912230859232E-2</c:v>
                </c:pt>
                <c:pt idx="18">
                  <c:v>7.6029418051052525E-2</c:v>
                </c:pt>
                <c:pt idx="19">
                  <c:v>0.10361890116552812</c:v>
                </c:pt>
                <c:pt idx="20">
                  <c:v>8.0191982453044486E-2</c:v>
                </c:pt>
                <c:pt idx="21">
                  <c:v>8.3905409754653784E-2</c:v>
                </c:pt>
                <c:pt idx="22">
                  <c:v>0.10090870879311876</c:v>
                </c:pt>
                <c:pt idx="23">
                  <c:v>0.10814052724556705</c:v>
                </c:pt>
                <c:pt idx="24">
                  <c:v>9.5823968922535918E-2</c:v>
                </c:pt>
                <c:pt idx="25">
                  <c:v>9.3511527506320316E-2</c:v>
                </c:pt>
                <c:pt idx="26">
                  <c:v>8.5860947326958342E-2</c:v>
                </c:pt>
                <c:pt idx="27">
                  <c:v>9.0804438981374913E-2</c:v>
                </c:pt>
                <c:pt idx="28">
                  <c:v>0.11105108589992749</c:v>
                </c:pt>
                <c:pt idx="29">
                  <c:v>7.8885436117954733E-2</c:v>
                </c:pt>
                <c:pt idx="30">
                  <c:v>0.11025899835955398</c:v>
                </c:pt>
                <c:pt idx="31">
                  <c:v>0.1101152372473487</c:v>
                </c:pt>
                <c:pt idx="32">
                  <c:v>0.10508621098558626</c:v>
                </c:pt>
                <c:pt idx="33">
                  <c:v>9.5191450073421446E-2</c:v>
                </c:pt>
                <c:pt idx="34">
                  <c:v>9.7048453248732194E-2</c:v>
                </c:pt>
                <c:pt idx="35">
                  <c:v>8.7398793553649282E-2</c:v>
                </c:pt>
                <c:pt idx="36">
                  <c:v>9.3420220361894929E-2</c:v>
                </c:pt>
                <c:pt idx="37">
                  <c:v>9.0087965648285945E-2</c:v>
                </c:pt>
                <c:pt idx="38">
                  <c:v>8.7457125835202709E-2</c:v>
                </c:pt>
                <c:pt idx="39">
                  <c:v>8.3782363350773159E-2</c:v>
                </c:pt>
                <c:pt idx="40">
                  <c:v>7.9123786454324219E-2</c:v>
                </c:pt>
                <c:pt idx="41">
                  <c:v>8.0404969107579202E-2</c:v>
                </c:pt>
                <c:pt idx="42">
                  <c:v>8.010643678034747E-2</c:v>
                </c:pt>
                <c:pt idx="43">
                  <c:v>7.3382480362884875E-2</c:v>
                </c:pt>
                <c:pt idx="44">
                  <c:v>8.316820409957866E-2</c:v>
                </c:pt>
                <c:pt idx="45">
                  <c:v>8.6677177585225279E-2</c:v>
                </c:pt>
                <c:pt idx="46">
                  <c:v>7.6046246645223872E-2</c:v>
                </c:pt>
                <c:pt idx="47">
                  <c:v>7.237257087174391E-2</c:v>
                </c:pt>
                <c:pt idx="48">
                  <c:v>6.8347907522766163E-2</c:v>
                </c:pt>
                <c:pt idx="49">
                  <c:v>6.69656983110892E-2</c:v>
                </c:pt>
                <c:pt idx="50">
                  <c:v>7.1019424829473043E-2</c:v>
                </c:pt>
                <c:pt idx="51">
                  <c:v>6.3038971819699988E-2</c:v>
                </c:pt>
                <c:pt idx="52">
                  <c:v>5.91674058764632E-2</c:v>
                </c:pt>
                <c:pt idx="53">
                  <c:v>7.9651676919246253E-2</c:v>
                </c:pt>
              </c:numCache>
            </c:numRef>
          </c:val>
          <c:smooth val="0"/>
          <c:extLst>
            <c:ext xmlns:c16="http://schemas.microsoft.com/office/drawing/2014/chart" uri="{C3380CC4-5D6E-409C-BE32-E72D297353CC}">
              <c16:uniqueId val="{00000000-3DA4-47FF-B29B-05FF6B31D44D}"/>
            </c:ext>
          </c:extLst>
        </c:ser>
        <c:ser>
          <c:idx val="1"/>
          <c:order val="1"/>
          <c:tx>
            <c:strRef>
              <c:f>Sheet1!$C$1</c:f>
              <c:strCache>
                <c:ptCount val="1"/>
                <c:pt idx="0">
                  <c:v>2bed</c:v>
                </c:pt>
              </c:strCache>
            </c:strRef>
          </c:tx>
          <c:spPr>
            <a:ln>
              <a:noFill/>
            </a:ln>
          </c:spPr>
          <c:cat>
            <c:strRef>
              <c:f>Sheet1!$A$2:$A$55</c:f>
              <c:strCache>
                <c:ptCount val="54"/>
                <c:pt idx="0">
                  <c:v>Roscommon</c:v>
                </c:pt>
                <c:pt idx="1">
                  <c:v>Leitrim</c:v>
                </c:pt>
                <c:pt idx="2">
                  <c:v>Donegal</c:v>
                </c:pt>
                <c:pt idx="3">
                  <c:v>Longford</c:v>
                </c:pt>
                <c:pt idx="4">
                  <c:v>Cavan</c:v>
                </c:pt>
                <c:pt idx="5">
                  <c:v>Sligo</c:v>
                </c:pt>
                <c:pt idx="6">
                  <c:v>Mayo</c:v>
                </c:pt>
                <c:pt idx="7">
                  <c:v>Monaghan</c:v>
                </c:pt>
                <c:pt idx="8">
                  <c:v>Galway Co</c:v>
                </c:pt>
                <c:pt idx="9">
                  <c:v>Tipperary</c:v>
                </c:pt>
                <c:pt idx="10">
                  <c:v>Limerick Co</c:v>
                </c:pt>
                <c:pt idx="11">
                  <c:v>Clare</c:v>
                </c:pt>
                <c:pt idx="12">
                  <c:v>Kerry</c:v>
                </c:pt>
                <c:pt idx="13">
                  <c:v>Laois</c:v>
                </c:pt>
                <c:pt idx="14">
                  <c:v>Offaly</c:v>
                </c:pt>
                <c:pt idx="15">
                  <c:v>Carlow</c:v>
                </c:pt>
                <c:pt idx="16">
                  <c:v>Wexford</c:v>
                </c:pt>
                <c:pt idx="17">
                  <c:v>Westmeath</c:v>
                </c:pt>
                <c:pt idx="18">
                  <c:v>Waterford Co</c:v>
                </c:pt>
                <c:pt idx="19">
                  <c:v>Waterford City</c:v>
                </c:pt>
                <c:pt idx="20">
                  <c:v>Cork Co</c:v>
                </c:pt>
                <c:pt idx="21">
                  <c:v>Kilkenny</c:v>
                </c:pt>
                <c:pt idx="22">
                  <c:v>Louth</c:v>
                </c:pt>
                <c:pt idx="23">
                  <c:v>Limerick City</c:v>
                </c:pt>
                <c:pt idx="24">
                  <c:v>Meath</c:v>
                </c:pt>
                <c:pt idx="25">
                  <c:v>Kildare</c:v>
                </c:pt>
                <c:pt idx="26">
                  <c:v>Galway City</c:v>
                </c:pt>
                <c:pt idx="27">
                  <c:v>Cork City</c:v>
                </c:pt>
                <c:pt idx="28">
                  <c:v>Dublin 22</c:v>
                </c:pt>
                <c:pt idx="29">
                  <c:v>Wicklow</c:v>
                </c:pt>
                <c:pt idx="30">
                  <c:v>Dublin 10</c:v>
                </c:pt>
                <c:pt idx="31">
                  <c:v>Dublin 17</c:v>
                </c:pt>
                <c:pt idx="32">
                  <c:v>Dublin 24</c:v>
                </c:pt>
                <c:pt idx="33">
                  <c:v>West Dub</c:v>
                </c:pt>
                <c:pt idx="34">
                  <c:v>Dublin 11</c:v>
                </c:pt>
                <c:pt idx="35">
                  <c:v>North Dub</c:v>
                </c:pt>
                <c:pt idx="36">
                  <c:v>Dublin 15</c:v>
                </c:pt>
                <c:pt idx="37">
                  <c:v>Dublin 12</c:v>
                </c:pt>
                <c:pt idx="38">
                  <c:v>Dublin 20</c:v>
                </c:pt>
                <c:pt idx="39">
                  <c:v>Dublin 5</c:v>
                </c:pt>
                <c:pt idx="40">
                  <c:v>Dublin 13</c:v>
                </c:pt>
                <c:pt idx="41">
                  <c:v>Dublin 9</c:v>
                </c:pt>
                <c:pt idx="42">
                  <c:v>Dublin 7</c:v>
                </c:pt>
                <c:pt idx="43">
                  <c:v>Dublin 16</c:v>
                </c:pt>
                <c:pt idx="44">
                  <c:v>Dublin 8</c:v>
                </c:pt>
                <c:pt idx="45">
                  <c:v>Dublin 1</c:v>
                </c:pt>
                <c:pt idx="46">
                  <c:v>Dublin 3</c:v>
                </c:pt>
                <c:pt idx="47">
                  <c:v>Dublin 18</c:v>
                </c:pt>
                <c:pt idx="48">
                  <c:v>Dublin 14</c:v>
                </c:pt>
                <c:pt idx="49">
                  <c:v>Dublin 6W</c:v>
                </c:pt>
                <c:pt idx="50">
                  <c:v>Dublin 2</c:v>
                </c:pt>
                <c:pt idx="51">
                  <c:v>South Dub</c:v>
                </c:pt>
                <c:pt idx="52">
                  <c:v>Dublin 6</c:v>
                </c:pt>
                <c:pt idx="53">
                  <c:v>Dublin 4</c:v>
                </c:pt>
              </c:strCache>
            </c:strRef>
          </c:cat>
          <c:val>
            <c:numRef>
              <c:f>Sheet1!$C$2:$C$55</c:f>
              <c:numCache>
                <c:formatCode>0.0%</c:formatCode>
                <c:ptCount val="54"/>
                <c:pt idx="0">
                  <c:v>0.10322198151646916</c:v>
                </c:pt>
                <c:pt idx="1">
                  <c:v>9.1302261793624662E-2</c:v>
                </c:pt>
                <c:pt idx="2">
                  <c:v>9.1196172991621777E-2</c:v>
                </c:pt>
                <c:pt idx="3">
                  <c:v>9.6450157164861841E-2</c:v>
                </c:pt>
                <c:pt idx="4">
                  <c:v>9.6842526409314025E-2</c:v>
                </c:pt>
                <c:pt idx="5">
                  <c:v>0.10021393465660271</c:v>
                </c:pt>
                <c:pt idx="6">
                  <c:v>9.1429280897284318E-2</c:v>
                </c:pt>
                <c:pt idx="7">
                  <c:v>9.2650251599279573E-2</c:v>
                </c:pt>
                <c:pt idx="8">
                  <c:v>9.4979886590532053E-2</c:v>
                </c:pt>
                <c:pt idx="9">
                  <c:v>8.3734317860105989E-2</c:v>
                </c:pt>
                <c:pt idx="10">
                  <c:v>8.3008053781867042E-2</c:v>
                </c:pt>
                <c:pt idx="11">
                  <c:v>7.8310400962935858E-2</c:v>
                </c:pt>
                <c:pt idx="12">
                  <c:v>7.8778953114544067E-2</c:v>
                </c:pt>
                <c:pt idx="13">
                  <c:v>9.0332696156559755E-2</c:v>
                </c:pt>
                <c:pt idx="14">
                  <c:v>8.3334129322185951E-2</c:v>
                </c:pt>
                <c:pt idx="15">
                  <c:v>8.4974922954756379E-2</c:v>
                </c:pt>
                <c:pt idx="16">
                  <c:v>7.61587062335254E-2</c:v>
                </c:pt>
                <c:pt idx="17">
                  <c:v>8.4221118220816057E-2</c:v>
                </c:pt>
                <c:pt idx="18">
                  <c:v>7.5209943154133013E-2</c:v>
                </c:pt>
                <c:pt idx="19">
                  <c:v>9.2717678119604782E-2</c:v>
                </c:pt>
                <c:pt idx="20">
                  <c:v>7.932764180387164E-2</c:v>
                </c:pt>
                <c:pt idx="21">
                  <c:v>7.6447068781304778E-2</c:v>
                </c:pt>
                <c:pt idx="22">
                  <c:v>9.1938946777056149E-2</c:v>
                </c:pt>
                <c:pt idx="23">
                  <c:v>9.6763606678493319E-2</c:v>
                </c:pt>
                <c:pt idx="24">
                  <c:v>8.7306188773035684E-2</c:v>
                </c:pt>
                <c:pt idx="25">
                  <c:v>8.5199299973909515E-2</c:v>
                </c:pt>
                <c:pt idx="26">
                  <c:v>7.6827949223164188E-2</c:v>
                </c:pt>
                <c:pt idx="27">
                  <c:v>8.1251361002728895E-2</c:v>
                </c:pt>
                <c:pt idx="28">
                  <c:v>9.6139044979240931E-2</c:v>
                </c:pt>
                <c:pt idx="29">
                  <c:v>7.1873319949051634E-2</c:v>
                </c:pt>
                <c:pt idx="30">
                  <c:v>9.5453319674941917E-2</c:v>
                </c:pt>
                <c:pt idx="31">
                  <c:v>9.5328862935770309E-2</c:v>
                </c:pt>
                <c:pt idx="32">
                  <c:v>9.0975138899095434E-2</c:v>
                </c:pt>
                <c:pt idx="33">
                  <c:v>8.2409055490864025E-2</c:v>
                </c:pt>
                <c:pt idx="34">
                  <c:v>8.4016698589092498E-2</c:v>
                </c:pt>
                <c:pt idx="35">
                  <c:v>7.566280398336174E-2</c:v>
                </c:pt>
                <c:pt idx="36">
                  <c:v>8.0875668117610724E-2</c:v>
                </c:pt>
                <c:pt idx="37">
                  <c:v>7.7990871600783954E-2</c:v>
                </c:pt>
                <c:pt idx="38">
                  <c:v>7.5713303353039774E-2</c:v>
                </c:pt>
                <c:pt idx="39">
                  <c:v>7.2531991320693129E-2</c:v>
                </c:pt>
                <c:pt idx="40">
                  <c:v>6.8498972371283218E-2</c:v>
                </c:pt>
                <c:pt idx="41">
                  <c:v>6.9608116651411187E-2</c:v>
                </c:pt>
                <c:pt idx="42">
                  <c:v>6.9349671516877764E-2</c:v>
                </c:pt>
                <c:pt idx="43">
                  <c:v>6.3528614088952925E-2</c:v>
                </c:pt>
                <c:pt idx="44">
                  <c:v>7.2000301932908017E-2</c:v>
                </c:pt>
                <c:pt idx="45">
                  <c:v>7.0271577552436806E-2</c:v>
                </c:pt>
                <c:pt idx="46">
                  <c:v>6.2369836164944535E-2</c:v>
                </c:pt>
                <c:pt idx="47">
                  <c:v>6.2654316163750667E-2</c:v>
                </c:pt>
                <c:pt idx="48">
                  <c:v>5.9170088273513291E-2</c:v>
                </c:pt>
                <c:pt idx="49">
                  <c:v>5.7973483373207506E-2</c:v>
                </c:pt>
                <c:pt idx="50">
                  <c:v>6.1687716620751704E-2</c:v>
                </c:pt>
                <c:pt idx="51">
                  <c:v>5.4574041290155424E-2</c:v>
                </c:pt>
                <c:pt idx="52">
                  <c:v>5.1222352746629153E-2</c:v>
                </c:pt>
                <c:pt idx="53">
                  <c:v>5.9784790535426915E-2</c:v>
                </c:pt>
              </c:numCache>
            </c:numRef>
          </c:val>
          <c:smooth val="0"/>
          <c:extLst>
            <c:ext xmlns:c16="http://schemas.microsoft.com/office/drawing/2014/chart" uri="{C3380CC4-5D6E-409C-BE32-E72D297353CC}">
              <c16:uniqueId val="{00000001-3DA4-47FF-B29B-05FF6B31D44D}"/>
            </c:ext>
          </c:extLst>
        </c:ser>
        <c:ser>
          <c:idx val="2"/>
          <c:order val="2"/>
          <c:tx>
            <c:strRef>
              <c:f>Sheet1!$D$1</c:f>
              <c:strCache>
                <c:ptCount val="1"/>
                <c:pt idx="0">
                  <c:v>3bed</c:v>
                </c:pt>
              </c:strCache>
            </c:strRef>
          </c:tx>
          <c:spPr>
            <a:ln>
              <a:noFill/>
            </a:ln>
          </c:spPr>
          <c:cat>
            <c:strRef>
              <c:f>Sheet1!$A$2:$A$55</c:f>
              <c:strCache>
                <c:ptCount val="54"/>
                <c:pt idx="0">
                  <c:v>Roscommon</c:v>
                </c:pt>
                <c:pt idx="1">
                  <c:v>Leitrim</c:v>
                </c:pt>
                <c:pt idx="2">
                  <c:v>Donegal</c:v>
                </c:pt>
                <c:pt idx="3">
                  <c:v>Longford</c:v>
                </c:pt>
                <c:pt idx="4">
                  <c:v>Cavan</c:v>
                </c:pt>
                <c:pt idx="5">
                  <c:v>Sligo</c:v>
                </c:pt>
                <c:pt idx="6">
                  <c:v>Mayo</c:v>
                </c:pt>
                <c:pt idx="7">
                  <c:v>Monaghan</c:v>
                </c:pt>
                <c:pt idx="8">
                  <c:v>Galway Co</c:v>
                </c:pt>
                <c:pt idx="9">
                  <c:v>Tipperary</c:v>
                </c:pt>
                <c:pt idx="10">
                  <c:v>Limerick Co</c:v>
                </c:pt>
                <c:pt idx="11">
                  <c:v>Clare</c:v>
                </c:pt>
                <c:pt idx="12">
                  <c:v>Kerry</c:v>
                </c:pt>
                <c:pt idx="13">
                  <c:v>Laois</c:v>
                </c:pt>
                <c:pt idx="14">
                  <c:v>Offaly</c:v>
                </c:pt>
                <c:pt idx="15">
                  <c:v>Carlow</c:v>
                </c:pt>
                <c:pt idx="16">
                  <c:v>Wexford</c:v>
                </c:pt>
                <c:pt idx="17">
                  <c:v>Westmeath</c:v>
                </c:pt>
                <c:pt idx="18">
                  <c:v>Waterford Co</c:v>
                </c:pt>
                <c:pt idx="19">
                  <c:v>Waterford City</c:v>
                </c:pt>
                <c:pt idx="20">
                  <c:v>Cork Co</c:v>
                </c:pt>
                <c:pt idx="21">
                  <c:v>Kilkenny</c:v>
                </c:pt>
                <c:pt idx="22">
                  <c:v>Louth</c:v>
                </c:pt>
                <c:pt idx="23">
                  <c:v>Limerick City</c:v>
                </c:pt>
                <c:pt idx="24">
                  <c:v>Meath</c:v>
                </c:pt>
                <c:pt idx="25">
                  <c:v>Kildare</c:v>
                </c:pt>
                <c:pt idx="26">
                  <c:v>Galway City</c:v>
                </c:pt>
                <c:pt idx="27">
                  <c:v>Cork City</c:v>
                </c:pt>
                <c:pt idx="28">
                  <c:v>Dublin 22</c:v>
                </c:pt>
                <c:pt idx="29">
                  <c:v>Wicklow</c:v>
                </c:pt>
                <c:pt idx="30">
                  <c:v>Dublin 10</c:v>
                </c:pt>
                <c:pt idx="31">
                  <c:v>Dublin 17</c:v>
                </c:pt>
                <c:pt idx="32">
                  <c:v>Dublin 24</c:v>
                </c:pt>
                <c:pt idx="33">
                  <c:v>West Dub</c:v>
                </c:pt>
                <c:pt idx="34">
                  <c:v>Dublin 11</c:v>
                </c:pt>
                <c:pt idx="35">
                  <c:v>North Dub</c:v>
                </c:pt>
                <c:pt idx="36">
                  <c:v>Dublin 15</c:v>
                </c:pt>
                <c:pt idx="37">
                  <c:v>Dublin 12</c:v>
                </c:pt>
                <c:pt idx="38">
                  <c:v>Dublin 20</c:v>
                </c:pt>
                <c:pt idx="39">
                  <c:v>Dublin 5</c:v>
                </c:pt>
                <c:pt idx="40">
                  <c:v>Dublin 13</c:v>
                </c:pt>
                <c:pt idx="41">
                  <c:v>Dublin 9</c:v>
                </c:pt>
                <c:pt idx="42">
                  <c:v>Dublin 7</c:v>
                </c:pt>
                <c:pt idx="43">
                  <c:v>Dublin 16</c:v>
                </c:pt>
                <c:pt idx="44">
                  <c:v>Dublin 8</c:v>
                </c:pt>
                <c:pt idx="45">
                  <c:v>Dublin 1</c:v>
                </c:pt>
                <c:pt idx="46">
                  <c:v>Dublin 3</c:v>
                </c:pt>
                <c:pt idx="47">
                  <c:v>Dublin 18</c:v>
                </c:pt>
                <c:pt idx="48">
                  <c:v>Dublin 14</c:v>
                </c:pt>
                <c:pt idx="49">
                  <c:v>Dublin 6W</c:v>
                </c:pt>
                <c:pt idx="50">
                  <c:v>Dublin 2</c:v>
                </c:pt>
                <c:pt idx="51">
                  <c:v>South Dub</c:v>
                </c:pt>
                <c:pt idx="52">
                  <c:v>Dublin 6</c:v>
                </c:pt>
                <c:pt idx="53">
                  <c:v>Dublin 4</c:v>
                </c:pt>
              </c:strCache>
            </c:strRef>
          </c:cat>
          <c:val>
            <c:numRef>
              <c:f>Sheet1!$D$2:$D$55</c:f>
              <c:numCache>
                <c:formatCode>0.0%</c:formatCode>
                <c:ptCount val="54"/>
                <c:pt idx="0">
                  <c:v>9.0033050397409359E-2</c:v>
                </c:pt>
                <c:pt idx="1">
                  <c:v>7.9636343118944367E-2</c:v>
                </c:pt>
                <c:pt idx="2">
                  <c:v>7.9543809548894617E-2</c:v>
                </c:pt>
                <c:pt idx="3">
                  <c:v>8.4376503546654685E-2</c:v>
                </c:pt>
                <c:pt idx="4">
                  <c:v>8.4468714247953935E-2</c:v>
                </c:pt>
                <c:pt idx="5">
                  <c:v>8.7409349219100596E-2</c:v>
                </c:pt>
                <c:pt idx="6">
                  <c:v>7.9747132673583965E-2</c:v>
                </c:pt>
                <c:pt idx="7">
                  <c:v>8.0812096890812812E-2</c:v>
                </c:pt>
                <c:pt idx="8">
                  <c:v>8.2844068584182584E-2</c:v>
                </c:pt>
                <c:pt idx="9">
                  <c:v>7.22403102448467E-2</c:v>
                </c:pt>
                <c:pt idx="10">
                  <c:v>7.1613738682881817E-2</c:v>
                </c:pt>
                <c:pt idx="11">
                  <c:v>6.7560921322750794E-2</c:v>
                </c:pt>
                <c:pt idx="12">
                  <c:v>6.7965156451943801E-2</c:v>
                </c:pt>
                <c:pt idx="13">
                  <c:v>7.9024827762640817E-2</c:v>
                </c:pt>
                <c:pt idx="14">
                  <c:v>7.2902343189467159E-2</c:v>
                </c:pt>
                <c:pt idx="15">
                  <c:v>7.4337741884787742E-2</c:v>
                </c:pt>
                <c:pt idx="16">
                  <c:v>6.6625141269990293E-2</c:v>
                </c:pt>
                <c:pt idx="17">
                  <c:v>7.3678298606762962E-2</c:v>
                </c:pt>
                <c:pt idx="18">
                  <c:v>6.4886055870533546E-2</c:v>
                </c:pt>
                <c:pt idx="19">
                  <c:v>7.3218641721204764E-2</c:v>
                </c:pt>
                <c:pt idx="20">
                  <c:v>6.8438527969833088E-2</c:v>
                </c:pt>
                <c:pt idx="21">
                  <c:v>6.6877406525440733E-2</c:v>
                </c:pt>
                <c:pt idx="22">
                  <c:v>8.043000754835615E-2</c:v>
                </c:pt>
                <c:pt idx="23">
                  <c:v>7.6413689306420493E-2</c:v>
                </c:pt>
                <c:pt idx="24">
                  <c:v>7.6377179293355302E-2</c:v>
                </c:pt>
                <c:pt idx="25">
                  <c:v>7.4534031335306727E-2</c:v>
                </c:pt>
                <c:pt idx="26">
                  <c:v>6.0670609989707441E-2</c:v>
                </c:pt>
                <c:pt idx="27">
                  <c:v>6.4163754003252596E-2</c:v>
                </c:pt>
                <c:pt idx="28">
                  <c:v>8.2575417623564004E-2</c:v>
                </c:pt>
                <c:pt idx="29">
                  <c:v>6.2876200660047815E-2</c:v>
                </c:pt>
                <c:pt idx="30">
                  <c:v>8.198643680531513E-2</c:v>
                </c:pt>
                <c:pt idx="31">
                  <c:v>8.1879538851259301E-2</c:v>
                </c:pt>
                <c:pt idx="32">
                  <c:v>7.8140053186264352E-2</c:v>
                </c:pt>
                <c:pt idx="33">
                  <c:v>7.0782502307890974E-2</c:v>
                </c:pt>
                <c:pt idx="34">
                  <c:v>7.2163333584658082E-2</c:v>
                </c:pt>
                <c:pt idx="35">
                  <c:v>6.4988035182220169E-2</c:v>
                </c:pt>
                <c:pt idx="36">
                  <c:v>6.9465450502847248E-2</c:v>
                </c:pt>
                <c:pt idx="37">
                  <c:v>6.6987651007466259E-2</c:v>
                </c:pt>
                <c:pt idx="38">
                  <c:v>6.5031409927016004E-2</c:v>
                </c:pt>
                <c:pt idx="39">
                  <c:v>6.2298928345587604E-2</c:v>
                </c:pt>
                <c:pt idx="40">
                  <c:v>5.8834901590348022E-2</c:v>
                </c:pt>
                <c:pt idx="41">
                  <c:v>5.9787563977998441E-2</c:v>
                </c:pt>
                <c:pt idx="42">
                  <c:v>5.9565581172557801E-2</c:v>
                </c:pt>
                <c:pt idx="43">
                  <c:v>5.4565778561397743E-2</c:v>
                </c:pt>
                <c:pt idx="44">
                  <c:v>6.1842251526592215E-2</c:v>
                </c:pt>
                <c:pt idx="45">
                  <c:v>6.7185685726917216E-2</c:v>
                </c:pt>
                <c:pt idx="46">
                  <c:v>5.4892496516991039E-2</c:v>
                </c:pt>
                <c:pt idx="47">
                  <c:v>5.3814829596629248E-2</c:v>
                </c:pt>
                <c:pt idx="48">
                  <c:v>5.0822168569112869E-2</c:v>
                </c:pt>
                <c:pt idx="49">
                  <c:v>4.9794384806600048E-2</c:v>
                </c:pt>
                <c:pt idx="50">
                  <c:v>5.7537840601533809E-2</c:v>
                </c:pt>
                <c:pt idx="51">
                  <c:v>4.6874547712776653E-2</c:v>
                </c:pt>
                <c:pt idx="52">
                  <c:v>4.3995726924765298E-2</c:v>
                </c:pt>
                <c:pt idx="53">
                  <c:v>4.6215312831215008E-2</c:v>
                </c:pt>
              </c:numCache>
            </c:numRef>
          </c:val>
          <c:smooth val="0"/>
          <c:extLst>
            <c:ext xmlns:c16="http://schemas.microsoft.com/office/drawing/2014/chart" uri="{C3380CC4-5D6E-409C-BE32-E72D297353CC}">
              <c16:uniqueId val="{00000002-3DA4-47FF-B29B-05FF6B31D44D}"/>
            </c:ext>
          </c:extLst>
        </c:ser>
        <c:ser>
          <c:idx val="3"/>
          <c:order val="3"/>
          <c:tx>
            <c:strRef>
              <c:f>Sheet1!$E$1</c:f>
              <c:strCache>
                <c:ptCount val="1"/>
                <c:pt idx="0">
                  <c:v>4bed</c:v>
                </c:pt>
              </c:strCache>
            </c:strRef>
          </c:tx>
          <c:spPr>
            <a:ln>
              <a:noFill/>
            </a:ln>
          </c:spPr>
          <c:marker>
            <c:symbol val="circle"/>
            <c:size val="7"/>
          </c:marker>
          <c:cat>
            <c:strRef>
              <c:f>Sheet1!$A$2:$A$55</c:f>
              <c:strCache>
                <c:ptCount val="54"/>
                <c:pt idx="0">
                  <c:v>Roscommon</c:v>
                </c:pt>
                <c:pt idx="1">
                  <c:v>Leitrim</c:v>
                </c:pt>
                <c:pt idx="2">
                  <c:v>Donegal</c:v>
                </c:pt>
                <c:pt idx="3">
                  <c:v>Longford</c:v>
                </c:pt>
                <c:pt idx="4">
                  <c:v>Cavan</c:v>
                </c:pt>
                <c:pt idx="5">
                  <c:v>Sligo</c:v>
                </c:pt>
                <c:pt idx="6">
                  <c:v>Mayo</c:v>
                </c:pt>
                <c:pt idx="7">
                  <c:v>Monaghan</c:v>
                </c:pt>
                <c:pt idx="8">
                  <c:v>Galway Co</c:v>
                </c:pt>
                <c:pt idx="9">
                  <c:v>Tipperary</c:v>
                </c:pt>
                <c:pt idx="10">
                  <c:v>Limerick Co</c:v>
                </c:pt>
                <c:pt idx="11">
                  <c:v>Clare</c:v>
                </c:pt>
                <c:pt idx="12">
                  <c:v>Kerry</c:v>
                </c:pt>
                <c:pt idx="13">
                  <c:v>Laois</c:v>
                </c:pt>
                <c:pt idx="14">
                  <c:v>Offaly</c:v>
                </c:pt>
                <c:pt idx="15">
                  <c:v>Carlow</c:v>
                </c:pt>
                <c:pt idx="16">
                  <c:v>Wexford</c:v>
                </c:pt>
                <c:pt idx="17">
                  <c:v>Westmeath</c:v>
                </c:pt>
                <c:pt idx="18">
                  <c:v>Waterford Co</c:v>
                </c:pt>
                <c:pt idx="19">
                  <c:v>Waterford City</c:v>
                </c:pt>
                <c:pt idx="20">
                  <c:v>Cork Co</c:v>
                </c:pt>
                <c:pt idx="21">
                  <c:v>Kilkenny</c:v>
                </c:pt>
                <c:pt idx="22">
                  <c:v>Louth</c:v>
                </c:pt>
                <c:pt idx="23">
                  <c:v>Limerick City</c:v>
                </c:pt>
                <c:pt idx="24">
                  <c:v>Meath</c:v>
                </c:pt>
                <c:pt idx="25">
                  <c:v>Kildare</c:v>
                </c:pt>
                <c:pt idx="26">
                  <c:v>Galway City</c:v>
                </c:pt>
                <c:pt idx="27">
                  <c:v>Cork City</c:v>
                </c:pt>
                <c:pt idx="28">
                  <c:v>Dublin 22</c:v>
                </c:pt>
                <c:pt idx="29">
                  <c:v>Wicklow</c:v>
                </c:pt>
                <c:pt idx="30">
                  <c:v>Dublin 10</c:v>
                </c:pt>
                <c:pt idx="31">
                  <c:v>Dublin 17</c:v>
                </c:pt>
                <c:pt idx="32">
                  <c:v>Dublin 24</c:v>
                </c:pt>
                <c:pt idx="33">
                  <c:v>West Dub</c:v>
                </c:pt>
                <c:pt idx="34">
                  <c:v>Dublin 11</c:v>
                </c:pt>
                <c:pt idx="35">
                  <c:v>North Dub</c:v>
                </c:pt>
                <c:pt idx="36">
                  <c:v>Dublin 15</c:v>
                </c:pt>
                <c:pt idx="37">
                  <c:v>Dublin 12</c:v>
                </c:pt>
                <c:pt idx="38">
                  <c:v>Dublin 20</c:v>
                </c:pt>
                <c:pt idx="39">
                  <c:v>Dublin 5</c:v>
                </c:pt>
                <c:pt idx="40">
                  <c:v>Dublin 13</c:v>
                </c:pt>
                <c:pt idx="41">
                  <c:v>Dublin 9</c:v>
                </c:pt>
                <c:pt idx="42">
                  <c:v>Dublin 7</c:v>
                </c:pt>
                <c:pt idx="43">
                  <c:v>Dublin 16</c:v>
                </c:pt>
                <c:pt idx="44">
                  <c:v>Dublin 8</c:v>
                </c:pt>
                <c:pt idx="45">
                  <c:v>Dublin 1</c:v>
                </c:pt>
                <c:pt idx="46">
                  <c:v>Dublin 3</c:v>
                </c:pt>
                <c:pt idx="47">
                  <c:v>Dublin 18</c:v>
                </c:pt>
                <c:pt idx="48">
                  <c:v>Dublin 14</c:v>
                </c:pt>
                <c:pt idx="49">
                  <c:v>Dublin 6W</c:v>
                </c:pt>
                <c:pt idx="50">
                  <c:v>Dublin 2</c:v>
                </c:pt>
                <c:pt idx="51">
                  <c:v>South Dub</c:v>
                </c:pt>
                <c:pt idx="52">
                  <c:v>Dublin 6</c:v>
                </c:pt>
                <c:pt idx="53">
                  <c:v>Dublin 4</c:v>
                </c:pt>
              </c:strCache>
            </c:strRef>
          </c:cat>
          <c:val>
            <c:numRef>
              <c:f>Sheet1!$E$2:$E$55</c:f>
              <c:numCache>
                <c:formatCode>0.0%</c:formatCode>
                <c:ptCount val="54"/>
                <c:pt idx="0">
                  <c:v>5.0435859977046034E-2</c:v>
                </c:pt>
                <c:pt idx="1">
                  <c:v>4.4611700180122352E-2</c:v>
                </c:pt>
                <c:pt idx="2">
                  <c:v>4.4559863547223598E-2</c:v>
                </c:pt>
                <c:pt idx="3">
                  <c:v>4.8585754412103353E-2</c:v>
                </c:pt>
                <c:pt idx="4">
                  <c:v>4.7318759338331878E-2</c:v>
                </c:pt>
                <c:pt idx="5">
                  <c:v>4.8966081660453541E-2</c:v>
                </c:pt>
                <c:pt idx="6">
                  <c:v>4.4673763682803382E-2</c:v>
                </c:pt>
                <c:pt idx="7">
                  <c:v>4.5270348891275493E-2</c:v>
                </c:pt>
                <c:pt idx="8">
                  <c:v>4.6408644654350829E-2</c:v>
                </c:pt>
                <c:pt idx="9">
                  <c:v>4.0561952786196266E-2</c:v>
                </c:pt>
                <c:pt idx="10">
                  <c:v>4.0210141366402344E-2</c:v>
                </c:pt>
                <c:pt idx="11">
                  <c:v>3.7934539477989394E-2</c:v>
                </c:pt>
                <c:pt idx="12">
                  <c:v>3.8161512011319815E-2</c:v>
                </c:pt>
                <c:pt idx="13">
                  <c:v>4.5504147632894655E-2</c:v>
                </c:pt>
                <c:pt idx="14">
                  <c:v>4.1978693041147694E-2</c:v>
                </c:pt>
                <c:pt idx="15">
                  <c:v>4.2805225613165659E-2</c:v>
                </c:pt>
                <c:pt idx="16">
                  <c:v>3.8364148967438234E-2</c:v>
                </c:pt>
                <c:pt idx="17">
                  <c:v>4.2425504389743449E-2</c:v>
                </c:pt>
                <c:pt idx="18">
                  <c:v>3.6432638865789249E-2</c:v>
                </c:pt>
                <c:pt idx="19">
                  <c:v>4.9879562856360291E-2</c:v>
                </c:pt>
                <c:pt idx="20">
                  <c:v>3.8427303687655047E-2</c:v>
                </c:pt>
                <c:pt idx="21">
                  <c:v>3.8509408574471424E-2</c:v>
                </c:pt>
                <c:pt idx="22">
                  <c:v>4.6313279525114708E-2</c:v>
                </c:pt>
                <c:pt idx="23">
                  <c:v>5.2056161234989809E-2</c:v>
                </c:pt>
                <c:pt idx="24">
                  <c:v>4.3979576302119378E-2</c:v>
                </c:pt>
                <c:pt idx="25">
                  <c:v>4.2918253181691644E-2</c:v>
                </c:pt>
                <c:pt idx="26">
                  <c:v>4.133132537528228E-2</c:v>
                </c:pt>
                <c:pt idx="27">
                  <c:v>4.3710999353029453E-2</c:v>
                </c:pt>
                <c:pt idx="28">
                  <c:v>5.7267354322520121E-2</c:v>
                </c:pt>
                <c:pt idx="29">
                  <c:v>3.6205430602443259E-2</c:v>
                </c:pt>
                <c:pt idx="30">
                  <c:v>5.685888683693515E-2</c:v>
                </c:pt>
                <c:pt idx="31">
                  <c:v>5.6784751420034515E-2</c:v>
                </c:pt>
                <c:pt idx="32">
                  <c:v>5.419135914029459E-2</c:v>
                </c:pt>
                <c:pt idx="33">
                  <c:v>4.908878157879111E-2</c:v>
                </c:pt>
                <c:pt idx="34">
                  <c:v>5.0046409844708276E-2</c:v>
                </c:pt>
                <c:pt idx="35">
                  <c:v>4.5070227249357213E-2</c:v>
                </c:pt>
                <c:pt idx="36">
                  <c:v>4.8175385382305744E-2</c:v>
                </c:pt>
                <c:pt idx="37">
                  <c:v>4.6456992357773799E-2</c:v>
                </c:pt>
                <c:pt idx="38">
                  <c:v>4.5100308318885625E-2</c:v>
                </c:pt>
                <c:pt idx="39">
                  <c:v>4.3205289251385733E-2</c:v>
                </c:pt>
                <c:pt idx="40">
                  <c:v>4.0802932069502272E-2</c:v>
                </c:pt>
                <c:pt idx="41">
                  <c:v>4.1463618458664982E-2</c:v>
                </c:pt>
                <c:pt idx="42">
                  <c:v>4.1309669882460029E-2</c:v>
                </c:pt>
                <c:pt idx="43">
                  <c:v>3.7842227925566345E-2</c:v>
                </c:pt>
                <c:pt idx="44">
                  <c:v>4.2888576675695088E-2</c:v>
                </c:pt>
                <c:pt idx="45">
                  <c:v>6.117119536943471E-2</c:v>
                </c:pt>
                <c:pt idx="46">
                  <c:v>4.2356922360300149E-2</c:v>
                </c:pt>
                <c:pt idx="47">
                  <c:v>3.7321432976159342E-2</c:v>
                </c:pt>
                <c:pt idx="48">
                  <c:v>3.5245975359810909E-2</c:v>
                </c:pt>
                <c:pt idx="49">
                  <c:v>3.4533191112529567E-2</c:v>
                </c:pt>
                <c:pt idx="50">
                  <c:v>5.0336045397770472E-2</c:v>
                </c:pt>
                <c:pt idx="51">
                  <c:v>3.2508238042618529E-2</c:v>
                </c:pt>
                <c:pt idx="52">
                  <c:v>3.0511730427608446E-2</c:v>
                </c:pt>
                <c:pt idx="53">
                  <c:v>3.3396155538984694E-2</c:v>
                </c:pt>
              </c:numCache>
            </c:numRef>
          </c:val>
          <c:smooth val="0"/>
          <c:extLst>
            <c:ext xmlns:c16="http://schemas.microsoft.com/office/drawing/2014/chart" uri="{C3380CC4-5D6E-409C-BE32-E72D297353CC}">
              <c16:uniqueId val="{00000003-3DA4-47FF-B29B-05FF6B31D44D}"/>
            </c:ext>
          </c:extLst>
        </c:ser>
        <c:dLbls>
          <c:showLegendKey val="0"/>
          <c:showVal val="0"/>
          <c:showCatName val="0"/>
          <c:showSerName val="0"/>
          <c:showPercent val="0"/>
          <c:showBubbleSize val="0"/>
        </c:dLbls>
        <c:marker val="1"/>
        <c:smooth val="0"/>
        <c:axId val="250672256"/>
        <c:axId val="250673792"/>
      </c:lineChart>
      <c:catAx>
        <c:axId val="250672256"/>
        <c:scaling>
          <c:orientation val="minMax"/>
        </c:scaling>
        <c:delete val="0"/>
        <c:axPos val="b"/>
        <c:numFmt formatCode="General" sourceLinked="0"/>
        <c:majorTickMark val="out"/>
        <c:minorTickMark val="none"/>
        <c:tickLblPos val="nextTo"/>
        <c:txPr>
          <a:bodyPr rot="-5400000" vert="horz"/>
          <a:lstStyle/>
          <a:p>
            <a:pPr>
              <a:defRPr sz="1100"/>
            </a:pPr>
            <a:endParaRPr lang="en-US"/>
          </a:p>
        </c:txPr>
        <c:crossAx val="250673792"/>
        <c:crosses val="autoZero"/>
        <c:auto val="1"/>
        <c:lblAlgn val="ctr"/>
        <c:lblOffset val="100"/>
        <c:tickLblSkip val="1"/>
        <c:noMultiLvlLbl val="0"/>
      </c:catAx>
      <c:valAx>
        <c:axId val="250673792"/>
        <c:scaling>
          <c:orientation val="minMax"/>
          <c:max val="0.12000000000000001"/>
        </c:scaling>
        <c:delete val="0"/>
        <c:axPos val="l"/>
        <c:majorGridlines/>
        <c:numFmt formatCode="0%" sourceLinked="0"/>
        <c:majorTickMark val="out"/>
        <c:minorTickMark val="none"/>
        <c:tickLblPos val="nextTo"/>
        <c:crossAx val="250672256"/>
        <c:crosses val="autoZero"/>
        <c:crossBetween val="between"/>
      </c:valAx>
      <c:spPr>
        <a:ln>
          <a:solidFill>
            <a:srgbClr val="D9D9D9"/>
          </a:solidFill>
        </a:ln>
      </c:spPr>
    </c:plotArea>
    <c:legend>
      <c:legendPos val="r"/>
      <c:overlay val="0"/>
    </c:legend>
    <c:plotVisOnly val="1"/>
    <c:dispBlanksAs val="gap"/>
    <c:showDLblsOverMax val="0"/>
  </c:chart>
  <c:txPr>
    <a:bodyPr/>
    <a:lstStyle/>
    <a:p>
      <a:pPr>
        <a:defRPr sz="12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IE" sz="1600" dirty="0"/>
              <a:t>Households by number of persons and related</a:t>
            </a:r>
            <a:r>
              <a:rPr lang="en-IE" sz="1600" baseline="0" dirty="0"/>
              <a:t> </a:t>
            </a:r>
            <a:r>
              <a:rPr lang="en-IE" sz="1600" dirty="0"/>
              <a:t>dwelling stock, 2016</a:t>
            </a:r>
          </a:p>
        </c:rich>
      </c:tx>
      <c:overlay val="0"/>
    </c:title>
    <c:autoTitleDeleted val="0"/>
    <c:plotArea>
      <c:layout>
        <c:manualLayout>
          <c:layoutTarget val="inner"/>
          <c:xMode val="edge"/>
          <c:yMode val="edge"/>
          <c:x val="0.18422374090031199"/>
          <c:y val="0.1806123292461928"/>
          <c:w val="0.77210277076214529"/>
          <c:h val="0.72778139273640596"/>
        </c:manualLayout>
      </c:layout>
      <c:barChart>
        <c:barDir val="col"/>
        <c:grouping val="clustered"/>
        <c:varyColors val="0"/>
        <c:ser>
          <c:idx val="2"/>
          <c:order val="0"/>
          <c:tx>
            <c:strRef>
              <c:f>Sheet1!$A$4</c:f>
              <c:strCache>
                <c:ptCount val="1"/>
                <c:pt idx="0">
                  <c:v>3-5 person households</c:v>
                </c:pt>
              </c:strCache>
            </c:strRef>
          </c:tx>
          <c:spPr>
            <a:solidFill>
              <a:schemeClr val="bg2">
                <a:lumMod val="25000"/>
              </a:schemeClr>
            </a:solidFill>
          </c:spPr>
          <c:invertIfNegative val="0"/>
          <c:cat>
            <c:strRef>
              <c:f>Sheet1!$B$1:$C$1</c:f>
              <c:strCache>
                <c:ptCount val="2"/>
                <c:pt idx="0">
                  <c:v>GDA</c:v>
                </c:pt>
                <c:pt idx="1">
                  <c:v>Ex-GDA</c:v>
                </c:pt>
              </c:strCache>
            </c:strRef>
          </c:cat>
          <c:val>
            <c:numRef>
              <c:f>Sheet1!$B$4:$C$4</c:f>
              <c:numCache>
                <c:formatCode>#,##0</c:formatCode>
                <c:ptCount val="2"/>
                <c:pt idx="0">
                  <c:v>323048</c:v>
                </c:pt>
                <c:pt idx="1">
                  <c:v>417686</c:v>
                </c:pt>
              </c:numCache>
            </c:numRef>
          </c:val>
          <c:extLst>
            <c:ext xmlns:c16="http://schemas.microsoft.com/office/drawing/2014/chart" uri="{C3380CC4-5D6E-409C-BE32-E72D297353CC}">
              <c16:uniqueId val="{00000002-A00F-4C72-9AD6-CD7D5794F225}"/>
            </c:ext>
          </c:extLst>
        </c:ser>
        <c:ser>
          <c:idx val="3"/>
          <c:order val="1"/>
          <c:tx>
            <c:strRef>
              <c:f>Sheet1!$A$5</c:f>
              <c:strCache>
                <c:ptCount val="1"/>
                <c:pt idx="0">
                  <c:v>3-5 person dwellings</c:v>
                </c:pt>
              </c:strCache>
            </c:strRef>
          </c:tx>
          <c:spPr>
            <a:solidFill>
              <a:schemeClr val="bg2">
                <a:lumMod val="50000"/>
              </a:schemeClr>
            </a:solidFill>
          </c:spPr>
          <c:invertIfNegative val="0"/>
          <c:cat>
            <c:strRef>
              <c:f>Sheet1!$B$1:$C$1</c:f>
              <c:strCache>
                <c:ptCount val="2"/>
                <c:pt idx="0">
                  <c:v>GDA</c:v>
                </c:pt>
                <c:pt idx="1">
                  <c:v>Ex-GDA</c:v>
                </c:pt>
              </c:strCache>
            </c:strRef>
          </c:cat>
          <c:val>
            <c:numRef>
              <c:f>Sheet1!$B$5:$C$5</c:f>
              <c:numCache>
                <c:formatCode>#,##0</c:formatCode>
                <c:ptCount val="2"/>
                <c:pt idx="0">
                  <c:v>351978</c:v>
                </c:pt>
                <c:pt idx="1">
                  <c:v>548392</c:v>
                </c:pt>
              </c:numCache>
            </c:numRef>
          </c:val>
          <c:extLst>
            <c:ext xmlns:c16="http://schemas.microsoft.com/office/drawing/2014/chart" uri="{C3380CC4-5D6E-409C-BE32-E72D297353CC}">
              <c16:uniqueId val="{00000003-A00F-4C72-9AD6-CD7D5794F225}"/>
            </c:ext>
          </c:extLst>
        </c:ser>
        <c:dLbls>
          <c:showLegendKey val="0"/>
          <c:showVal val="0"/>
          <c:showCatName val="0"/>
          <c:showSerName val="0"/>
          <c:showPercent val="0"/>
          <c:showBubbleSize val="0"/>
        </c:dLbls>
        <c:gapWidth val="150"/>
        <c:axId val="88449408"/>
        <c:axId val="88450944"/>
      </c:barChart>
      <c:catAx>
        <c:axId val="88449408"/>
        <c:scaling>
          <c:orientation val="minMax"/>
        </c:scaling>
        <c:delete val="0"/>
        <c:axPos val="b"/>
        <c:numFmt formatCode="General" sourceLinked="0"/>
        <c:majorTickMark val="out"/>
        <c:minorTickMark val="none"/>
        <c:tickLblPos val="nextTo"/>
        <c:crossAx val="88450944"/>
        <c:crosses val="autoZero"/>
        <c:auto val="1"/>
        <c:lblAlgn val="ctr"/>
        <c:lblOffset val="100"/>
        <c:noMultiLvlLbl val="0"/>
      </c:catAx>
      <c:valAx>
        <c:axId val="88450944"/>
        <c:scaling>
          <c:orientation val="minMax"/>
        </c:scaling>
        <c:delete val="0"/>
        <c:axPos val="l"/>
        <c:majorGridlines/>
        <c:numFmt formatCode="#,##0" sourceLinked="1"/>
        <c:majorTickMark val="out"/>
        <c:minorTickMark val="none"/>
        <c:tickLblPos val="nextTo"/>
        <c:txPr>
          <a:bodyPr/>
          <a:lstStyle/>
          <a:p>
            <a:pPr>
              <a:defRPr sz="1400"/>
            </a:pPr>
            <a:endParaRPr lang="en-US"/>
          </a:p>
        </c:txPr>
        <c:crossAx val="88449408"/>
        <c:crosses val="autoZero"/>
        <c:crossBetween val="between"/>
      </c:valAx>
    </c:plotArea>
    <c:legend>
      <c:legendPos val="r"/>
      <c:layout>
        <c:manualLayout>
          <c:xMode val="edge"/>
          <c:yMode val="edge"/>
          <c:x val="0.20868500222849504"/>
          <c:y val="0.19094901495321157"/>
          <c:w val="0.31018292229980687"/>
          <c:h val="0.22822310064539375"/>
        </c:manualLayout>
      </c:layout>
      <c:overlay val="0"/>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600"/>
            </a:pPr>
            <a:r>
              <a:rPr lang="en-IE" sz="1600" dirty="0"/>
              <a:t>Households by number of persons and related</a:t>
            </a:r>
            <a:r>
              <a:rPr lang="en-IE" sz="1600" baseline="0" dirty="0"/>
              <a:t> </a:t>
            </a:r>
            <a:r>
              <a:rPr lang="en-IE" sz="1600" dirty="0"/>
              <a:t>dwelling stock, 2016</a:t>
            </a:r>
          </a:p>
        </c:rich>
      </c:tx>
      <c:overlay val="0"/>
    </c:title>
    <c:autoTitleDeleted val="0"/>
    <c:plotArea>
      <c:layout>
        <c:manualLayout>
          <c:layoutTarget val="inner"/>
          <c:xMode val="edge"/>
          <c:yMode val="edge"/>
          <c:x val="0.18422374090031199"/>
          <c:y val="0.1806123292461928"/>
          <c:w val="0.77210277076214529"/>
          <c:h val="0.72778139273640596"/>
        </c:manualLayout>
      </c:layout>
      <c:barChart>
        <c:barDir val="col"/>
        <c:grouping val="clustered"/>
        <c:varyColors val="0"/>
        <c:ser>
          <c:idx val="0"/>
          <c:order val="0"/>
          <c:tx>
            <c:strRef>
              <c:f>Sheet1!$A$2</c:f>
              <c:strCache>
                <c:ptCount val="1"/>
                <c:pt idx="0">
                  <c:v>1-2 person households</c:v>
                </c:pt>
              </c:strCache>
            </c:strRef>
          </c:tx>
          <c:spPr>
            <a:solidFill>
              <a:schemeClr val="tx2">
                <a:lumMod val="75000"/>
              </a:schemeClr>
            </a:solidFill>
          </c:spPr>
          <c:invertIfNegative val="0"/>
          <c:cat>
            <c:strRef>
              <c:f>Sheet1!$B$1:$C$1</c:f>
              <c:strCache>
                <c:ptCount val="2"/>
                <c:pt idx="0">
                  <c:v>GDA</c:v>
                </c:pt>
                <c:pt idx="1">
                  <c:v>Ex-GDA</c:v>
                </c:pt>
              </c:strCache>
            </c:strRef>
          </c:cat>
          <c:val>
            <c:numRef>
              <c:f>Sheet1!$B$2:$C$2</c:f>
              <c:numCache>
                <c:formatCode>#,##0</c:formatCode>
                <c:ptCount val="2"/>
                <c:pt idx="0">
                  <c:v>357585</c:v>
                </c:pt>
                <c:pt idx="1">
                  <c:v>528766</c:v>
                </c:pt>
              </c:numCache>
            </c:numRef>
          </c:val>
          <c:extLst>
            <c:ext xmlns:c16="http://schemas.microsoft.com/office/drawing/2014/chart" uri="{C3380CC4-5D6E-409C-BE32-E72D297353CC}">
              <c16:uniqueId val="{00000000-461D-46CB-AB03-D8019623D856}"/>
            </c:ext>
          </c:extLst>
        </c:ser>
        <c:ser>
          <c:idx val="1"/>
          <c:order val="1"/>
          <c:tx>
            <c:strRef>
              <c:f>Sheet1!$A$3</c:f>
              <c:strCache>
                <c:ptCount val="1"/>
                <c:pt idx="0">
                  <c:v>1-2 person dwellings</c:v>
                </c:pt>
              </c:strCache>
            </c:strRef>
          </c:tx>
          <c:spPr>
            <a:solidFill>
              <a:schemeClr val="tx2"/>
            </a:solidFill>
          </c:spPr>
          <c:invertIfNegative val="0"/>
          <c:cat>
            <c:strRef>
              <c:f>Sheet1!$B$1:$C$1</c:f>
              <c:strCache>
                <c:ptCount val="2"/>
                <c:pt idx="0">
                  <c:v>GDA</c:v>
                </c:pt>
                <c:pt idx="1">
                  <c:v>Ex-GDA</c:v>
                </c:pt>
              </c:strCache>
            </c:strRef>
          </c:cat>
          <c:val>
            <c:numRef>
              <c:f>Sheet1!$B$3:$C$3</c:f>
              <c:numCache>
                <c:formatCode>#,##0</c:formatCode>
                <c:ptCount val="2"/>
                <c:pt idx="0">
                  <c:v>165888</c:v>
                </c:pt>
                <c:pt idx="1">
                  <c:v>186840</c:v>
                </c:pt>
              </c:numCache>
            </c:numRef>
          </c:val>
          <c:extLst>
            <c:ext xmlns:c16="http://schemas.microsoft.com/office/drawing/2014/chart" uri="{C3380CC4-5D6E-409C-BE32-E72D297353CC}">
              <c16:uniqueId val="{00000001-461D-46CB-AB03-D8019623D856}"/>
            </c:ext>
          </c:extLst>
        </c:ser>
        <c:dLbls>
          <c:showLegendKey val="0"/>
          <c:showVal val="0"/>
          <c:showCatName val="0"/>
          <c:showSerName val="0"/>
          <c:showPercent val="0"/>
          <c:showBubbleSize val="0"/>
        </c:dLbls>
        <c:gapWidth val="150"/>
        <c:axId val="88477696"/>
        <c:axId val="88479232"/>
      </c:barChart>
      <c:catAx>
        <c:axId val="88477696"/>
        <c:scaling>
          <c:orientation val="minMax"/>
        </c:scaling>
        <c:delete val="0"/>
        <c:axPos val="b"/>
        <c:numFmt formatCode="General" sourceLinked="0"/>
        <c:majorTickMark val="out"/>
        <c:minorTickMark val="none"/>
        <c:tickLblPos val="nextTo"/>
        <c:crossAx val="88479232"/>
        <c:crosses val="autoZero"/>
        <c:auto val="1"/>
        <c:lblAlgn val="ctr"/>
        <c:lblOffset val="100"/>
        <c:noMultiLvlLbl val="0"/>
      </c:catAx>
      <c:valAx>
        <c:axId val="88479232"/>
        <c:scaling>
          <c:orientation val="minMax"/>
        </c:scaling>
        <c:delete val="0"/>
        <c:axPos val="l"/>
        <c:majorGridlines/>
        <c:numFmt formatCode="#,##0" sourceLinked="1"/>
        <c:majorTickMark val="out"/>
        <c:minorTickMark val="none"/>
        <c:tickLblPos val="nextTo"/>
        <c:txPr>
          <a:bodyPr/>
          <a:lstStyle/>
          <a:p>
            <a:pPr>
              <a:defRPr sz="1400"/>
            </a:pPr>
            <a:endParaRPr lang="en-US"/>
          </a:p>
        </c:txPr>
        <c:crossAx val="88477696"/>
        <c:crosses val="autoZero"/>
        <c:crossBetween val="between"/>
      </c:valAx>
    </c:plotArea>
    <c:legend>
      <c:legendPos val="r"/>
      <c:layout>
        <c:manualLayout>
          <c:xMode val="edge"/>
          <c:yMode val="edge"/>
          <c:x val="0.20868500222849504"/>
          <c:y val="0.19094901495321157"/>
          <c:w val="0.33140933739414646"/>
          <c:h val="0.22822310064539375"/>
        </c:manualLayout>
      </c:layout>
      <c:overlay val="0"/>
      <c:txPr>
        <a:bodyPr/>
        <a:lstStyle/>
        <a:p>
          <a:pPr>
            <a:defRPr sz="1400"/>
          </a:pPr>
          <a:endParaRPr lang="en-US"/>
        </a:p>
      </c:txPr>
    </c:legend>
    <c:plotVisOnly val="1"/>
    <c:dispBlanksAs val="gap"/>
    <c:showDLblsOverMax val="0"/>
  </c:chart>
  <c:txPr>
    <a:bodyPr/>
    <a:lstStyle/>
    <a:p>
      <a:pPr>
        <a:defRPr sz="1600"/>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txPr>
        <a:bodyPr/>
        <a:lstStyle/>
        <a:p>
          <a:pPr>
            <a:defRPr sz="1600"/>
          </a:pPr>
          <a:endParaRPr lang="en-US"/>
        </a:p>
      </c:txPr>
    </c:title>
    <c:autoTitleDeleted val="0"/>
    <c:plotArea>
      <c:layout/>
      <c:barChart>
        <c:barDir val="bar"/>
        <c:grouping val="clustered"/>
        <c:varyColors val="0"/>
        <c:ser>
          <c:idx val="0"/>
          <c:order val="0"/>
          <c:tx>
            <c:strRef>
              <c:f>Sheet1!$B$1</c:f>
              <c:strCache>
                <c:ptCount val="1"/>
                <c:pt idx="0">
                  <c:v>Fraction of dwellings in apartments</c:v>
                </c:pt>
              </c:strCache>
            </c:strRef>
          </c:tx>
          <c:spPr>
            <a:solidFill>
              <a:schemeClr val="tx2"/>
            </a:solidFill>
          </c:spPr>
          <c:invertIfNegative val="0"/>
          <c:dPt>
            <c:idx val="0"/>
            <c:invertIfNegative val="0"/>
            <c:bubble3D val="0"/>
            <c:spPr>
              <a:solidFill>
                <a:srgbClr val="92D050"/>
              </a:solidFill>
            </c:spPr>
            <c:extLst>
              <c:ext xmlns:c16="http://schemas.microsoft.com/office/drawing/2014/chart" uri="{C3380CC4-5D6E-409C-BE32-E72D297353CC}">
                <c16:uniqueId val="{00000001-E829-476B-AFDB-98340A575914}"/>
              </c:ext>
            </c:extLst>
          </c:dPt>
          <c:cat>
            <c:strRef>
              <c:f>Sheet1!$A$2:$A$34</c:f>
              <c:strCache>
                <c:ptCount val="33"/>
                <c:pt idx="0">
                  <c:v>Ireland</c:v>
                </c:pt>
                <c:pt idx="1">
                  <c:v>Shetland</c:v>
                </c:pt>
                <c:pt idx="2">
                  <c:v>Malta</c:v>
                </c:pt>
                <c:pt idx="3">
                  <c:v>Netherlands</c:v>
                </c:pt>
                <c:pt idx="4">
                  <c:v>Belgium</c:v>
                </c:pt>
                <c:pt idx="5">
                  <c:v>Norway</c:v>
                </c:pt>
                <c:pt idx="6">
                  <c:v>Cyprus</c:v>
                </c:pt>
                <c:pt idx="7">
                  <c:v>Slovenia</c:v>
                </c:pt>
                <c:pt idx="8">
                  <c:v>Croatia</c:v>
                </c:pt>
                <c:pt idx="9">
                  <c:v>Denmark</c:v>
                </c:pt>
                <c:pt idx="10">
                  <c:v>Hungary</c:v>
                </c:pt>
                <c:pt idx="11">
                  <c:v>Romania</c:v>
                </c:pt>
                <c:pt idx="12">
                  <c:v>Luxembourg</c:v>
                </c:pt>
                <c:pt idx="13">
                  <c:v>Portugal</c:v>
                </c:pt>
                <c:pt idx="14">
                  <c:v>Liechtenstein</c:v>
                </c:pt>
                <c:pt idx="15">
                  <c:v>France</c:v>
                </c:pt>
                <c:pt idx="16">
                  <c:v>Greece</c:v>
                </c:pt>
                <c:pt idx="17">
                  <c:v>UK</c:v>
                </c:pt>
                <c:pt idx="18">
                  <c:v>Sweden</c:v>
                </c:pt>
                <c:pt idx="19">
                  <c:v>Bulgaria</c:v>
                </c:pt>
                <c:pt idx="20">
                  <c:v>Czech Rep</c:v>
                </c:pt>
                <c:pt idx="21">
                  <c:v>Slovakia</c:v>
                </c:pt>
                <c:pt idx="22">
                  <c:v>Austria</c:v>
                </c:pt>
                <c:pt idx="23">
                  <c:v>Germany</c:v>
                </c:pt>
                <c:pt idx="24">
                  <c:v>Poland</c:v>
                </c:pt>
                <c:pt idx="25">
                  <c:v>Finland</c:v>
                </c:pt>
                <c:pt idx="26">
                  <c:v>Iceland</c:v>
                </c:pt>
                <c:pt idx="27">
                  <c:v>Lithuania</c:v>
                </c:pt>
                <c:pt idx="28">
                  <c:v>Switzerland</c:v>
                </c:pt>
                <c:pt idx="29">
                  <c:v>Spain</c:v>
                </c:pt>
                <c:pt idx="30">
                  <c:v>Italy</c:v>
                </c:pt>
                <c:pt idx="31">
                  <c:v>Estonia</c:v>
                </c:pt>
                <c:pt idx="32">
                  <c:v>Latvia</c:v>
                </c:pt>
              </c:strCache>
            </c:strRef>
          </c:cat>
          <c:val>
            <c:numRef>
              <c:f>Sheet1!$B$2:$B$34</c:f>
              <c:numCache>
                <c:formatCode>0%</c:formatCode>
                <c:ptCount val="33"/>
                <c:pt idx="0">
                  <c:v>0.12495388397207374</c:v>
                </c:pt>
                <c:pt idx="1">
                  <c:v>0.16319772942289498</c:v>
                </c:pt>
                <c:pt idx="2">
                  <c:v>0.21842751842751842</c:v>
                </c:pt>
                <c:pt idx="3">
                  <c:v>0.27642769261044758</c:v>
                </c:pt>
                <c:pt idx="4">
                  <c:v>0.27906141821747671</c:v>
                </c:pt>
                <c:pt idx="5">
                  <c:v>0.31810576771832805</c:v>
                </c:pt>
                <c:pt idx="6">
                  <c:v>0.3629433557819231</c:v>
                </c:pt>
                <c:pt idx="7">
                  <c:v>0.36369954158852835</c:v>
                </c:pt>
                <c:pt idx="8">
                  <c:v>0.36813757560382926</c:v>
                </c:pt>
                <c:pt idx="9">
                  <c:v>0.38775233915635499</c:v>
                </c:pt>
                <c:pt idx="10">
                  <c:v>0.39260852670271884</c:v>
                </c:pt>
                <c:pt idx="11">
                  <c:v>0.39404278502310947</c:v>
                </c:pt>
                <c:pt idx="12">
                  <c:v>0.41224780888645679</c:v>
                </c:pt>
                <c:pt idx="13">
                  <c:v>0.41533345620987311</c:v>
                </c:pt>
                <c:pt idx="14">
                  <c:v>0.42258869480308126</c:v>
                </c:pt>
                <c:pt idx="15">
                  <c:v>0.42605180392930564</c:v>
                </c:pt>
                <c:pt idx="16">
                  <c:v>0.44666152220506877</c:v>
                </c:pt>
                <c:pt idx="17">
                  <c:v>0.45793241030709597</c:v>
                </c:pt>
                <c:pt idx="18">
                  <c:v>0.47263033020626932</c:v>
                </c:pt>
                <c:pt idx="19">
                  <c:v>0.48058983056085669</c:v>
                </c:pt>
                <c:pt idx="20">
                  <c:v>0.4835223770395991</c:v>
                </c:pt>
                <c:pt idx="21">
                  <c:v>0.48575090563658319</c:v>
                </c:pt>
                <c:pt idx="22">
                  <c:v>0.51511975481649064</c:v>
                </c:pt>
                <c:pt idx="23">
                  <c:v>0.53915401338150071</c:v>
                </c:pt>
                <c:pt idx="24">
                  <c:v>0.57099009239681808</c:v>
                </c:pt>
                <c:pt idx="25">
                  <c:v>0.58067216264975485</c:v>
                </c:pt>
                <c:pt idx="26">
                  <c:v>0.59376757968798277</c:v>
                </c:pt>
                <c:pt idx="27">
                  <c:v>0.59628461840168301</c:v>
                </c:pt>
                <c:pt idx="28">
                  <c:v>0.61749620341283773</c:v>
                </c:pt>
                <c:pt idx="29">
                  <c:v>0.62146527536024898</c:v>
                </c:pt>
                <c:pt idx="30">
                  <c:v>0.63152965020912322</c:v>
                </c:pt>
                <c:pt idx="31">
                  <c:v>0.69273993221966734</c:v>
                </c:pt>
                <c:pt idx="32">
                  <c:v>0.69916801828513975</c:v>
                </c:pt>
              </c:numCache>
            </c:numRef>
          </c:val>
          <c:extLst>
            <c:ext xmlns:c16="http://schemas.microsoft.com/office/drawing/2014/chart" uri="{C3380CC4-5D6E-409C-BE32-E72D297353CC}">
              <c16:uniqueId val="{00000002-E829-476B-AFDB-98340A575914}"/>
            </c:ext>
          </c:extLst>
        </c:ser>
        <c:dLbls>
          <c:showLegendKey val="0"/>
          <c:showVal val="0"/>
          <c:showCatName val="0"/>
          <c:showSerName val="0"/>
          <c:showPercent val="0"/>
          <c:showBubbleSize val="0"/>
        </c:dLbls>
        <c:gapWidth val="100"/>
        <c:axId val="87444864"/>
        <c:axId val="87454848"/>
      </c:barChart>
      <c:catAx>
        <c:axId val="87444864"/>
        <c:scaling>
          <c:orientation val="minMax"/>
        </c:scaling>
        <c:delete val="0"/>
        <c:axPos val="l"/>
        <c:numFmt formatCode="General" sourceLinked="0"/>
        <c:majorTickMark val="out"/>
        <c:minorTickMark val="none"/>
        <c:tickLblPos val="nextTo"/>
        <c:txPr>
          <a:bodyPr/>
          <a:lstStyle/>
          <a:p>
            <a:pPr>
              <a:defRPr sz="1100"/>
            </a:pPr>
            <a:endParaRPr lang="en-US"/>
          </a:p>
        </c:txPr>
        <c:crossAx val="87454848"/>
        <c:crosses val="autoZero"/>
        <c:auto val="1"/>
        <c:lblAlgn val="ctr"/>
        <c:lblOffset val="100"/>
        <c:tickLblSkip val="1"/>
        <c:noMultiLvlLbl val="0"/>
      </c:catAx>
      <c:valAx>
        <c:axId val="87454848"/>
        <c:scaling>
          <c:orientation val="minMax"/>
        </c:scaling>
        <c:delete val="0"/>
        <c:axPos val="b"/>
        <c:majorGridlines/>
        <c:numFmt formatCode="0%" sourceLinked="1"/>
        <c:majorTickMark val="out"/>
        <c:minorTickMark val="none"/>
        <c:tickLblPos val="nextTo"/>
        <c:crossAx val="8744486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r>
              <a:rPr lang="en-IE" b="1" dirty="0"/>
              <a:t>Number of apartments built/required </a:t>
            </a:r>
          </a:p>
          <a:p>
            <a:pPr>
              <a:defRPr b="1"/>
            </a:pPr>
            <a:r>
              <a:rPr lang="en-IE" b="1" dirty="0"/>
              <a:t>in Dublin per month, by period</a:t>
            </a:r>
          </a:p>
        </c:rich>
      </c:tx>
      <c:overlay val="0"/>
      <c:spPr>
        <a:noFill/>
        <a:ln>
          <a:noFill/>
        </a:ln>
        <a:effectLst/>
      </c:spPr>
      <c:txPr>
        <a:bodyPr rot="0" spcFirstLastPara="1" vertOverflow="ellipsis" vert="horz" wrap="square" anchor="ctr" anchorCtr="1"/>
        <a:lstStyle/>
        <a:p>
          <a:pPr>
            <a:defRPr sz="1680" b="1" i="0" u="none" strike="noStrike" kern="1200" spc="0" baseline="0">
              <a:solidFill>
                <a:schemeClr val="tx1"/>
              </a:solidFill>
              <a:latin typeface="+mn-lt"/>
              <a:ea typeface="+mn-ea"/>
              <a:cs typeface="+mn-cs"/>
            </a:defRPr>
          </a:pPr>
          <a:endParaRPr lang="en-US"/>
        </a:p>
      </c:txPr>
    </c:title>
    <c:autoTitleDeleted val="0"/>
    <c:plotArea>
      <c:layout/>
      <c:barChart>
        <c:barDir val="col"/>
        <c:grouping val="clustered"/>
        <c:varyColors val="0"/>
        <c:ser>
          <c:idx val="0"/>
          <c:order val="0"/>
          <c:tx>
            <c:strRef>
              <c:f>Sheet1!$A$2</c:f>
              <c:strCache>
                <c:ptCount val="1"/>
                <c:pt idx="0">
                  <c:v>Number of apartments built/required per month, by period</c:v>
                </c:pt>
              </c:strCache>
            </c:strRef>
          </c:tx>
          <c:spPr>
            <a:solidFill>
              <a:schemeClr val="accent1"/>
            </a:solidFill>
            <a:ln>
              <a:noFill/>
            </a:ln>
            <a:effectLst/>
          </c:spPr>
          <c:invertIfNegative val="0"/>
          <c:cat>
            <c:strRef>
              <c:f>Sheet1!$B$1:$E$1</c:f>
              <c:strCache>
                <c:ptCount val="4"/>
                <c:pt idx="0">
                  <c:v>1990s</c:v>
                </c:pt>
                <c:pt idx="1">
                  <c:v>2000s</c:v>
                </c:pt>
                <c:pt idx="2">
                  <c:v>2010s</c:v>
                </c:pt>
                <c:pt idx="3">
                  <c:v>Required</c:v>
                </c:pt>
              </c:strCache>
            </c:strRef>
          </c:cat>
          <c:val>
            <c:numRef>
              <c:f>Sheet1!$B$2:$E$2</c:f>
              <c:numCache>
                <c:formatCode>0</c:formatCode>
                <c:ptCount val="4"/>
                <c:pt idx="0">
                  <c:v>282.79166666666669</c:v>
                </c:pt>
                <c:pt idx="1">
                  <c:v>587.51666666666665</c:v>
                </c:pt>
                <c:pt idx="2">
                  <c:v>79.511904761904759</c:v>
                </c:pt>
                <c:pt idx="3">
                  <c:v>833.33333333333337</c:v>
                </c:pt>
              </c:numCache>
            </c:numRef>
          </c:val>
          <c:extLst>
            <c:ext xmlns:c16="http://schemas.microsoft.com/office/drawing/2014/chart" uri="{C3380CC4-5D6E-409C-BE32-E72D297353CC}">
              <c16:uniqueId val="{00000000-3C89-4A1E-8939-F1E681664C6A}"/>
            </c:ext>
          </c:extLst>
        </c:ser>
        <c:dLbls>
          <c:showLegendKey val="0"/>
          <c:showVal val="0"/>
          <c:showCatName val="0"/>
          <c:showSerName val="0"/>
          <c:showPercent val="0"/>
          <c:showBubbleSize val="0"/>
        </c:dLbls>
        <c:gapWidth val="219"/>
        <c:overlap val="-27"/>
        <c:axId val="88899584"/>
        <c:axId val="88901120"/>
      </c:barChart>
      <c:catAx>
        <c:axId val="888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901120"/>
        <c:crosses val="autoZero"/>
        <c:auto val="1"/>
        <c:lblAlgn val="ctr"/>
        <c:lblOffset val="100"/>
        <c:noMultiLvlLbl val="0"/>
      </c:catAx>
      <c:valAx>
        <c:axId val="889011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88899584"/>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80" b="0" i="0" u="none" strike="noStrike" kern="1200" spc="0" baseline="0">
                <a:solidFill>
                  <a:schemeClr val="tx1"/>
                </a:solidFill>
                <a:latin typeface="+mn-lt"/>
                <a:ea typeface="+mn-ea"/>
                <a:cs typeface="+mn-cs"/>
              </a:defRPr>
            </a:pPr>
            <a:r>
              <a:rPr lang="en-IE" dirty="0"/>
              <a:t>Average monthly rent,</a:t>
            </a:r>
            <a:r>
              <a:rPr lang="en-IE" baseline="0" dirty="0"/>
              <a:t> 2-bed apartments, by market (mid-2017), compared to break-even</a:t>
            </a:r>
            <a:endParaRPr lang="en-IE" dirty="0"/>
          </a:p>
        </c:rich>
      </c:tx>
      <c:overlay val="0"/>
      <c:spPr>
        <a:noFill/>
        <a:ln>
          <a:noFill/>
        </a:ln>
        <a:effectLst/>
      </c:spPr>
    </c:title>
    <c:autoTitleDeleted val="0"/>
    <c:plotArea>
      <c:layout/>
      <c:barChart>
        <c:barDir val="col"/>
        <c:grouping val="clustered"/>
        <c:varyColors val="0"/>
        <c:ser>
          <c:idx val="0"/>
          <c:order val="0"/>
          <c:tx>
            <c:strRef>
              <c:f>Sheet1!$B$1</c:f>
              <c:strCache>
                <c:ptCount val="1"/>
                <c:pt idx="0">
                  <c:v>Average monthly rent, 2-bedroom property (2016Q3)</c:v>
                </c:pt>
              </c:strCache>
            </c:strRef>
          </c:tx>
          <c:spPr>
            <a:solidFill>
              <a:schemeClr val="accent1"/>
            </a:solidFill>
            <a:ln>
              <a:noFill/>
            </a:ln>
            <a:effectLst/>
          </c:spPr>
          <c:invertIfNegative val="0"/>
          <c:cat>
            <c:strRef>
              <c:f>Sheet1!$A$2:$A$55</c:f>
              <c:strCache>
                <c:ptCount val="54"/>
                <c:pt idx="0">
                  <c:v>Dublin 1</c:v>
                </c:pt>
                <c:pt idx="1">
                  <c:v>Dublin 2</c:v>
                </c:pt>
                <c:pt idx="2">
                  <c:v>Dublin 3</c:v>
                </c:pt>
                <c:pt idx="3">
                  <c:v>Dublin 4</c:v>
                </c:pt>
                <c:pt idx="4">
                  <c:v>Dublin 5</c:v>
                </c:pt>
                <c:pt idx="5">
                  <c:v>Dublin 6</c:v>
                </c:pt>
                <c:pt idx="6">
                  <c:v>Dublin 6W</c:v>
                </c:pt>
                <c:pt idx="7">
                  <c:v>Dublin 7</c:v>
                </c:pt>
                <c:pt idx="8">
                  <c:v>Dublin 8</c:v>
                </c:pt>
                <c:pt idx="9">
                  <c:v>Dublin 9</c:v>
                </c:pt>
                <c:pt idx="10">
                  <c:v>Dublin 10</c:v>
                </c:pt>
                <c:pt idx="11">
                  <c:v>Dublin 11</c:v>
                </c:pt>
                <c:pt idx="12">
                  <c:v>Dublin 12</c:v>
                </c:pt>
                <c:pt idx="13">
                  <c:v>Dublin 13</c:v>
                </c:pt>
                <c:pt idx="14">
                  <c:v>Dublin 14</c:v>
                </c:pt>
                <c:pt idx="15">
                  <c:v>Dublin 15</c:v>
                </c:pt>
                <c:pt idx="16">
                  <c:v>Dublin 16</c:v>
                </c:pt>
                <c:pt idx="17">
                  <c:v>Dublin 17</c:v>
                </c:pt>
                <c:pt idx="18">
                  <c:v>Dublin 18</c:v>
                </c:pt>
                <c:pt idx="19">
                  <c:v>Dublin 20</c:v>
                </c:pt>
                <c:pt idx="20">
                  <c:v>Dublin 22</c:v>
                </c:pt>
                <c:pt idx="21">
                  <c:v>Dublin 24</c:v>
                </c:pt>
                <c:pt idx="22">
                  <c:v>North Co Dublin</c:v>
                </c:pt>
                <c:pt idx="23">
                  <c:v>South Co Dublin</c:v>
                </c:pt>
                <c:pt idx="24">
                  <c:v>West Dublin</c:v>
                </c:pt>
                <c:pt idx="25">
                  <c:v>Cork City</c:v>
                </c:pt>
                <c:pt idx="26">
                  <c:v>Galway City</c:v>
                </c:pt>
                <c:pt idx="27">
                  <c:v>Limerick City</c:v>
                </c:pt>
                <c:pt idx="28">
                  <c:v>Waterford City</c:v>
                </c:pt>
                <c:pt idx="29">
                  <c:v>Meath</c:v>
                </c:pt>
                <c:pt idx="30">
                  <c:v>Kildare</c:v>
                </c:pt>
                <c:pt idx="31">
                  <c:v>Wicklow</c:v>
                </c:pt>
                <c:pt idx="32">
                  <c:v>Louth</c:v>
                </c:pt>
                <c:pt idx="33">
                  <c:v>Longford</c:v>
                </c:pt>
                <c:pt idx="34">
                  <c:v>Offaly</c:v>
                </c:pt>
                <c:pt idx="35">
                  <c:v>Westmeath</c:v>
                </c:pt>
                <c:pt idx="36">
                  <c:v>Laois</c:v>
                </c:pt>
                <c:pt idx="37">
                  <c:v>Carlow</c:v>
                </c:pt>
                <c:pt idx="38">
                  <c:v>Kilkenny</c:v>
                </c:pt>
                <c:pt idx="39">
                  <c:v>Wexford</c:v>
                </c:pt>
                <c:pt idx="40">
                  <c:v>Waterford Co</c:v>
                </c:pt>
                <c:pt idx="41">
                  <c:v>Kerry</c:v>
                </c:pt>
                <c:pt idx="42">
                  <c:v>Cork Co</c:v>
                </c:pt>
                <c:pt idx="43">
                  <c:v>Clare</c:v>
                </c:pt>
                <c:pt idx="44">
                  <c:v>Limerick Co</c:v>
                </c:pt>
                <c:pt idx="45">
                  <c:v>Tipperary</c:v>
                </c:pt>
                <c:pt idx="46">
                  <c:v>Galway Co</c:v>
                </c:pt>
                <c:pt idx="47">
                  <c:v>Mayo</c:v>
                </c:pt>
                <c:pt idx="48">
                  <c:v>Roscommon</c:v>
                </c:pt>
                <c:pt idx="49">
                  <c:v>Sligo</c:v>
                </c:pt>
                <c:pt idx="50">
                  <c:v>Leitrim</c:v>
                </c:pt>
                <c:pt idx="51">
                  <c:v>Donegal</c:v>
                </c:pt>
                <c:pt idx="52">
                  <c:v>Cavan</c:v>
                </c:pt>
                <c:pt idx="53">
                  <c:v>Monaghan</c:v>
                </c:pt>
              </c:strCache>
            </c:strRef>
          </c:cat>
          <c:val>
            <c:numRef>
              <c:f>Sheet1!$B$2:$B$55</c:f>
              <c:numCache>
                <c:formatCode>"€"#,##0</c:formatCode>
                <c:ptCount val="54"/>
                <c:pt idx="0">
                  <c:v>1716.9457587509974</c:v>
                </c:pt>
                <c:pt idx="1">
                  <c:v>1963.8128614883537</c:v>
                </c:pt>
                <c:pt idx="2">
                  <c:v>1608.3688526294957</c:v>
                </c:pt>
                <c:pt idx="3">
                  <c:v>2009.8899361117733</c:v>
                </c:pt>
                <c:pt idx="4">
                  <c:v>1394.2347151567167</c:v>
                </c:pt>
                <c:pt idx="5">
                  <c:v>1763.9597220030471</c:v>
                </c:pt>
                <c:pt idx="6">
                  <c:v>1578.4883430714247</c:v>
                </c:pt>
                <c:pt idx="7">
                  <c:v>1529.2869462860501</c:v>
                </c:pt>
                <c:pt idx="8">
                  <c:v>1605.5310984818009</c:v>
                </c:pt>
                <c:pt idx="9">
                  <c:v>1434.4894731398208</c:v>
                </c:pt>
                <c:pt idx="10">
                  <c:v>1286.9953570321613</c:v>
                </c:pt>
                <c:pt idx="11">
                  <c:v>1330.1956817225507</c:v>
                </c:pt>
                <c:pt idx="12">
                  <c:v>1402.1259601035108</c:v>
                </c:pt>
                <c:pt idx="13">
                  <c:v>1412.5384807192954</c:v>
                </c:pt>
                <c:pt idx="14">
                  <c:v>1542.8676223990367</c:v>
                </c:pt>
                <c:pt idx="15">
                  <c:v>1292.2754291692675</c:v>
                </c:pt>
                <c:pt idx="16">
                  <c:v>1422.5055001227761</c:v>
                </c:pt>
                <c:pt idx="17">
                  <c:v>1303.994989407104</c:v>
                </c:pt>
                <c:pt idx="18">
                  <c:v>1558.8950817592754</c:v>
                </c:pt>
                <c:pt idx="19">
                  <c:v>1373.5767410189362</c:v>
                </c:pt>
                <c:pt idx="20">
                  <c:v>1272.1457237057257</c:v>
                </c:pt>
                <c:pt idx="21">
                  <c:v>1294.0815908466709</c:v>
                </c:pt>
                <c:pt idx="22">
                  <c:v>1218.816882276865</c:v>
                </c:pt>
                <c:pt idx="23">
                  <c:v>1648.5069317941723</c:v>
                </c:pt>
                <c:pt idx="24">
                  <c:v>1241.7034126576866</c:v>
                </c:pt>
                <c:pt idx="25">
                  <c:v>953.97439559479756</c:v>
                </c:pt>
                <c:pt idx="26">
                  <c:v>854.4493402983677</c:v>
                </c:pt>
                <c:pt idx="27">
                  <c:v>762.40231577276904</c:v>
                </c:pt>
                <c:pt idx="28">
                  <c:v>644.16590653473838</c:v>
                </c:pt>
                <c:pt idx="29">
                  <c:v>910.32566295006404</c:v>
                </c:pt>
                <c:pt idx="30">
                  <c:v>960.38196094288242</c:v>
                </c:pt>
                <c:pt idx="31">
                  <c:v>1009.2396301323389</c:v>
                </c:pt>
                <c:pt idx="32">
                  <c:v>848.48446213279658</c:v>
                </c:pt>
                <c:pt idx="33">
                  <c:v>485.52602710031562</c:v>
                </c:pt>
                <c:pt idx="34">
                  <c:v>615.20023195293641</c:v>
                </c:pt>
                <c:pt idx="35">
                  <c:v>647.09384641582756</c:v>
                </c:pt>
                <c:pt idx="36">
                  <c:v>641.34475153914343</c:v>
                </c:pt>
                <c:pt idx="37">
                  <c:v>640.31259951577135</c:v>
                </c:pt>
                <c:pt idx="38">
                  <c:v>669.97513705479389</c:v>
                </c:pt>
                <c:pt idx="39">
                  <c:v>590.10156500528524</c:v>
                </c:pt>
                <c:pt idx="40">
                  <c:v>581.78295871995977</c:v>
                </c:pt>
                <c:pt idx="41">
                  <c:v>553.20814258811777</c:v>
                </c:pt>
                <c:pt idx="42">
                  <c:v>659.43400542908751</c:v>
                </c:pt>
                <c:pt idx="43">
                  <c:v>562.22979925338427</c:v>
                </c:pt>
                <c:pt idx="44">
                  <c:v>555.83325265919882</c:v>
                </c:pt>
                <c:pt idx="45">
                  <c:v>550.93034713713485</c:v>
                </c:pt>
                <c:pt idx="46">
                  <c:v>589.22215183702338</c:v>
                </c:pt>
                <c:pt idx="47">
                  <c:v>501.65705588834112</c:v>
                </c:pt>
                <c:pt idx="48">
                  <c:v>483.08377252103577</c:v>
                </c:pt>
                <c:pt idx="49">
                  <c:v>543.02081195581002</c:v>
                </c:pt>
                <c:pt idx="50">
                  <c:v>444.20436791030437</c:v>
                </c:pt>
                <c:pt idx="51">
                  <c:v>479.70229126508173</c:v>
                </c:pt>
                <c:pt idx="52">
                  <c:v>513.6730399371246</c:v>
                </c:pt>
                <c:pt idx="53">
                  <c:v>560.12787015145784</c:v>
                </c:pt>
              </c:numCache>
            </c:numRef>
          </c:val>
          <c:extLst>
            <c:ext xmlns:c16="http://schemas.microsoft.com/office/drawing/2014/chart" uri="{C3380CC4-5D6E-409C-BE32-E72D297353CC}">
              <c16:uniqueId val="{00000000-9A53-4D29-B539-133C460D9859}"/>
            </c:ext>
          </c:extLst>
        </c:ser>
        <c:dLbls>
          <c:showLegendKey val="0"/>
          <c:showVal val="0"/>
          <c:showCatName val="0"/>
          <c:showSerName val="0"/>
          <c:showPercent val="0"/>
          <c:showBubbleSize val="0"/>
        </c:dLbls>
        <c:gapWidth val="99"/>
        <c:overlap val="-27"/>
        <c:axId val="133648768"/>
        <c:axId val="133650304"/>
      </c:barChart>
      <c:lineChart>
        <c:grouping val="standard"/>
        <c:varyColors val="0"/>
        <c:ser>
          <c:idx val="1"/>
          <c:order val="1"/>
          <c:tx>
            <c:strRef>
              <c:f>Sheet1!$C$1</c:f>
              <c:strCache>
                <c:ptCount val="1"/>
                <c:pt idx="0">
                  <c:v>Ex basement</c:v>
                </c:pt>
              </c:strCache>
            </c:strRef>
          </c:tx>
          <c:spPr>
            <a:ln w="28575" cap="rnd">
              <a:solidFill>
                <a:schemeClr val="tx2">
                  <a:lumMod val="40000"/>
                  <a:lumOff val="60000"/>
                </a:schemeClr>
              </a:solidFill>
              <a:round/>
            </a:ln>
            <a:effectLst/>
          </c:spPr>
          <c:marker>
            <c:symbol val="none"/>
          </c:marker>
          <c:cat>
            <c:strRef>
              <c:f>Sheet1!$A$2:$A$55</c:f>
              <c:strCache>
                <c:ptCount val="54"/>
                <c:pt idx="0">
                  <c:v>Dublin 1</c:v>
                </c:pt>
                <c:pt idx="1">
                  <c:v>Dublin 2</c:v>
                </c:pt>
                <c:pt idx="2">
                  <c:v>Dublin 3</c:v>
                </c:pt>
                <c:pt idx="3">
                  <c:v>Dublin 4</c:v>
                </c:pt>
                <c:pt idx="4">
                  <c:v>Dublin 5</c:v>
                </c:pt>
                <c:pt idx="5">
                  <c:v>Dublin 6</c:v>
                </c:pt>
                <c:pt idx="6">
                  <c:v>Dublin 6W</c:v>
                </c:pt>
                <c:pt idx="7">
                  <c:v>Dublin 7</c:v>
                </c:pt>
                <c:pt idx="8">
                  <c:v>Dublin 8</c:v>
                </c:pt>
                <c:pt idx="9">
                  <c:v>Dublin 9</c:v>
                </c:pt>
                <c:pt idx="10">
                  <c:v>Dublin 10</c:v>
                </c:pt>
                <c:pt idx="11">
                  <c:v>Dublin 11</c:v>
                </c:pt>
                <c:pt idx="12">
                  <c:v>Dublin 12</c:v>
                </c:pt>
                <c:pt idx="13">
                  <c:v>Dublin 13</c:v>
                </c:pt>
                <c:pt idx="14">
                  <c:v>Dublin 14</c:v>
                </c:pt>
                <c:pt idx="15">
                  <c:v>Dublin 15</c:v>
                </c:pt>
                <c:pt idx="16">
                  <c:v>Dublin 16</c:v>
                </c:pt>
                <c:pt idx="17">
                  <c:v>Dublin 17</c:v>
                </c:pt>
                <c:pt idx="18">
                  <c:v>Dublin 18</c:v>
                </c:pt>
                <c:pt idx="19">
                  <c:v>Dublin 20</c:v>
                </c:pt>
                <c:pt idx="20">
                  <c:v>Dublin 22</c:v>
                </c:pt>
                <c:pt idx="21">
                  <c:v>Dublin 24</c:v>
                </c:pt>
                <c:pt idx="22">
                  <c:v>North Co Dublin</c:v>
                </c:pt>
                <c:pt idx="23">
                  <c:v>South Co Dublin</c:v>
                </c:pt>
                <c:pt idx="24">
                  <c:v>West Dublin</c:v>
                </c:pt>
                <c:pt idx="25">
                  <c:v>Cork City</c:v>
                </c:pt>
                <c:pt idx="26">
                  <c:v>Galway City</c:v>
                </c:pt>
                <c:pt idx="27">
                  <c:v>Limerick City</c:v>
                </c:pt>
                <c:pt idx="28">
                  <c:v>Waterford City</c:v>
                </c:pt>
                <c:pt idx="29">
                  <c:v>Meath</c:v>
                </c:pt>
                <c:pt idx="30">
                  <c:v>Kildare</c:v>
                </c:pt>
                <c:pt idx="31">
                  <c:v>Wicklow</c:v>
                </c:pt>
                <c:pt idx="32">
                  <c:v>Louth</c:v>
                </c:pt>
                <c:pt idx="33">
                  <c:v>Longford</c:v>
                </c:pt>
                <c:pt idx="34">
                  <c:v>Offaly</c:v>
                </c:pt>
                <c:pt idx="35">
                  <c:v>Westmeath</c:v>
                </c:pt>
                <c:pt idx="36">
                  <c:v>Laois</c:v>
                </c:pt>
                <c:pt idx="37">
                  <c:v>Carlow</c:v>
                </c:pt>
                <c:pt idx="38">
                  <c:v>Kilkenny</c:v>
                </c:pt>
                <c:pt idx="39">
                  <c:v>Wexford</c:v>
                </c:pt>
                <c:pt idx="40">
                  <c:v>Waterford Co</c:v>
                </c:pt>
                <c:pt idx="41">
                  <c:v>Kerry</c:v>
                </c:pt>
                <c:pt idx="42">
                  <c:v>Cork Co</c:v>
                </c:pt>
                <c:pt idx="43">
                  <c:v>Clare</c:v>
                </c:pt>
                <c:pt idx="44">
                  <c:v>Limerick Co</c:v>
                </c:pt>
                <c:pt idx="45">
                  <c:v>Tipperary</c:v>
                </c:pt>
                <c:pt idx="46">
                  <c:v>Galway Co</c:v>
                </c:pt>
                <c:pt idx="47">
                  <c:v>Mayo</c:v>
                </c:pt>
                <c:pt idx="48">
                  <c:v>Roscommon</c:v>
                </c:pt>
                <c:pt idx="49">
                  <c:v>Sligo</c:v>
                </c:pt>
                <c:pt idx="50">
                  <c:v>Leitrim</c:v>
                </c:pt>
                <c:pt idx="51">
                  <c:v>Donegal</c:v>
                </c:pt>
                <c:pt idx="52">
                  <c:v>Cavan</c:v>
                </c:pt>
                <c:pt idx="53">
                  <c:v>Monaghan</c:v>
                </c:pt>
              </c:strCache>
            </c:strRef>
          </c:cat>
          <c:val>
            <c:numRef>
              <c:f>Sheet1!$C$2:$C$55</c:f>
              <c:numCache>
                <c:formatCode>General</c:formatCode>
                <c:ptCount val="54"/>
                <c:pt idx="0">
                  <c:v>1150</c:v>
                </c:pt>
                <c:pt idx="1">
                  <c:v>1150</c:v>
                </c:pt>
                <c:pt idx="2">
                  <c:v>1150</c:v>
                </c:pt>
                <c:pt idx="3">
                  <c:v>1150</c:v>
                </c:pt>
                <c:pt idx="4">
                  <c:v>1150</c:v>
                </c:pt>
                <c:pt idx="5">
                  <c:v>1150</c:v>
                </c:pt>
                <c:pt idx="6">
                  <c:v>1150</c:v>
                </c:pt>
                <c:pt idx="7">
                  <c:v>1150</c:v>
                </c:pt>
                <c:pt idx="8">
                  <c:v>1150</c:v>
                </c:pt>
                <c:pt idx="9">
                  <c:v>1150</c:v>
                </c:pt>
                <c:pt idx="10">
                  <c:v>1150</c:v>
                </c:pt>
                <c:pt idx="11">
                  <c:v>1150</c:v>
                </c:pt>
                <c:pt idx="12">
                  <c:v>1150</c:v>
                </c:pt>
                <c:pt idx="13">
                  <c:v>1150</c:v>
                </c:pt>
                <c:pt idx="14">
                  <c:v>1150</c:v>
                </c:pt>
                <c:pt idx="15">
                  <c:v>1150</c:v>
                </c:pt>
                <c:pt idx="16">
                  <c:v>1150</c:v>
                </c:pt>
                <c:pt idx="17">
                  <c:v>1150</c:v>
                </c:pt>
                <c:pt idx="18">
                  <c:v>1150</c:v>
                </c:pt>
                <c:pt idx="19">
                  <c:v>1150</c:v>
                </c:pt>
                <c:pt idx="20">
                  <c:v>1150</c:v>
                </c:pt>
                <c:pt idx="21">
                  <c:v>1150</c:v>
                </c:pt>
                <c:pt idx="22">
                  <c:v>1150</c:v>
                </c:pt>
                <c:pt idx="23">
                  <c:v>1150</c:v>
                </c:pt>
                <c:pt idx="24">
                  <c:v>1150</c:v>
                </c:pt>
                <c:pt idx="25">
                  <c:v>1150</c:v>
                </c:pt>
                <c:pt idx="26">
                  <c:v>1150</c:v>
                </c:pt>
                <c:pt idx="27">
                  <c:v>1150</c:v>
                </c:pt>
                <c:pt idx="28">
                  <c:v>1150</c:v>
                </c:pt>
                <c:pt idx="29">
                  <c:v>1150</c:v>
                </c:pt>
                <c:pt idx="30">
                  <c:v>1150</c:v>
                </c:pt>
                <c:pt idx="31">
                  <c:v>1150</c:v>
                </c:pt>
                <c:pt idx="32">
                  <c:v>1150</c:v>
                </c:pt>
                <c:pt idx="33">
                  <c:v>1150</c:v>
                </c:pt>
                <c:pt idx="34">
                  <c:v>1150</c:v>
                </c:pt>
                <c:pt idx="35">
                  <c:v>1150</c:v>
                </c:pt>
                <c:pt idx="36">
                  <c:v>1150</c:v>
                </c:pt>
                <c:pt idx="37">
                  <c:v>1150</c:v>
                </c:pt>
                <c:pt idx="38">
                  <c:v>1150</c:v>
                </c:pt>
                <c:pt idx="39">
                  <c:v>1150</c:v>
                </c:pt>
                <c:pt idx="40">
                  <c:v>1150</c:v>
                </c:pt>
                <c:pt idx="41">
                  <c:v>1150</c:v>
                </c:pt>
                <c:pt idx="42">
                  <c:v>1150</c:v>
                </c:pt>
                <c:pt idx="43">
                  <c:v>1150</c:v>
                </c:pt>
                <c:pt idx="44">
                  <c:v>1150</c:v>
                </c:pt>
                <c:pt idx="45">
                  <c:v>1150</c:v>
                </c:pt>
                <c:pt idx="46">
                  <c:v>1150</c:v>
                </c:pt>
                <c:pt idx="47">
                  <c:v>1150</c:v>
                </c:pt>
                <c:pt idx="48">
                  <c:v>1150</c:v>
                </c:pt>
                <c:pt idx="49">
                  <c:v>1150</c:v>
                </c:pt>
                <c:pt idx="50">
                  <c:v>1150</c:v>
                </c:pt>
                <c:pt idx="51">
                  <c:v>1150</c:v>
                </c:pt>
                <c:pt idx="52">
                  <c:v>1150</c:v>
                </c:pt>
                <c:pt idx="53">
                  <c:v>1150</c:v>
                </c:pt>
              </c:numCache>
            </c:numRef>
          </c:val>
          <c:smooth val="0"/>
          <c:extLst>
            <c:ext xmlns:c16="http://schemas.microsoft.com/office/drawing/2014/chart" uri="{C3380CC4-5D6E-409C-BE32-E72D297353CC}">
              <c16:uniqueId val="{00000000-6E8A-4D57-9016-77BA09A82441}"/>
            </c:ext>
          </c:extLst>
        </c:ser>
        <c:ser>
          <c:idx val="2"/>
          <c:order val="2"/>
          <c:tx>
            <c:strRef>
              <c:f>Sheet1!$D$1</c:f>
              <c:strCache>
                <c:ptCount val="1"/>
                <c:pt idx="0">
                  <c:v>Ex site</c:v>
                </c:pt>
              </c:strCache>
            </c:strRef>
          </c:tx>
          <c:spPr>
            <a:ln w="28575" cap="rnd">
              <a:solidFill>
                <a:schemeClr val="tx2"/>
              </a:solidFill>
              <a:round/>
            </a:ln>
            <a:effectLst/>
          </c:spPr>
          <c:marker>
            <c:symbol val="none"/>
          </c:marker>
          <c:cat>
            <c:strRef>
              <c:f>Sheet1!$A$2:$A$55</c:f>
              <c:strCache>
                <c:ptCount val="54"/>
                <c:pt idx="0">
                  <c:v>Dublin 1</c:v>
                </c:pt>
                <c:pt idx="1">
                  <c:v>Dublin 2</c:v>
                </c:pt>
                <c:pt idx="2">
                  <c:v>Dublin 3</c:v>
                </c:pt>
                <c:pt idx="3">
                  <c:v>Dublin 4</c:v>
                </c:pt>
                <c:pt idx="4">
                  <c:v>Dublin 5</c:v>
                </c:pt>
                <c:pt idx="5">
                  <c:v>Dublin 6</c:v>
                </c:pt>
                <c:pt idx="6">
                  <c:v>Dublin 6W</c:v>
                </c:pt>
                <c:pt idx="7">
                  <c:v>Dublin 7</c:v>
                </c:pt>
                <c:pt idx="8">
                  <c:v>Dublin 8</c:v>
                </c:pt>
                <c:pt idx="9">
                  <c:v>Dublin 9</c:v>
                </c:pt>
                <c:pt idx="10">
                  <c:v>Dublin 10</c:v>
                </c:pt>
                <c:pt idx="11">
                  <c:v>Dublin 11</c:v>
                </c:pt>
                <c:pt idx="12">
                  <c:v>Dublin 12</c:v>
                </c:pt>
                <c:pt idx="13">
                  <c:v>Dublin 13</c:v>
                </c:pt>
                <c:pt idx="14">
                  <c:v>Dublin 14</c:v>
                </c:pt>
                <c:pt idx="15">
                  <c:v>Dublin 15</c:v>
                </c:pt>
                <c:pt idx="16">
                  <c:v>Dublin 16</c:v>
                </c:pt>
                <c:pt idx="17">
                  <c:v>Dublin 17</c:v>
                </c:pt>
                <c:pt idx="18">
                  <c:v>Dublin 18</c:v>
                </c:pt>
                <c:pt idx="19">
                  <c:v>Dublin 20</c:v>
                </c:pt>
                <c:pt idx="20">
                  <c:v>Dublin 22</c:v>
                </c:pt>
                <c:pt idx="21">
                  <c:v>Dublin 24</c:v>
                </c:pt>
                <c:pt idx="22">
                  <c:v>North Co Dublin</c:v>
                </c:pt>
                <c:pt idx="23">
                  <c:v>South Co Dublin</c:v>
                </c:pt>
                <c:pt idx="24">
                  <c:v>West Dublin</c:v>
                </c:pt>
                <c:pt idx="25">
                  <c:v>Cork City</c:v>
                </c:pt>
                <c:pt idx="26">
                  <c:v>Galway City</c:v>
                </c:pt>
                <c:pt idx="27">
                  <c:v>Limerick City</c:v>
                </c:pt>
                <c:pt idx="28">
                  <c:v>Waterford City</c:v>
                </c:pt>
                <c:pt idx="29">
                  <c:v>Meath</c:v>
                </c:pt>
                <c:pt idx="30">
                  <c:v>Kildare</c:v>
                </c:pt>
                <c:pt idx="31">
                  <c:v>Wicklow</c:v>
                </c:pt>
                <c:pt idx="32">
                  <c:v>Louth</c:v>
                </c:pt>
                <c:pt idx="33">
                  <c:v>Longford</c:v>
                </c:pt>
                <c:pt idx="34">
                  <c:v>Offaly</c:v>
                </c:pt>
                <c:pt idx="35">
                  <c:v>Westmeath</c:v>
                </c:pt>
                <c:pt idx="36">
                  <c:v>Laois</c:v>
                </c:pt>
                <c:pt idx="37">
                  <c:v>Carlow</c:v>
                </c:pt>
                <c:pt idx="38">
                  <c:v>Kilkenny</c:v>
                </c:pt>
                <c:pt idx="39">
                  <c:v>Wexford</c:v>
                </c:pt>
                <c:pt idx="40">
                  <c:v>Waterford Co</c:v>
                </c:pt>
                <c:pt idx="41">
                  <c:v>Kerry</c:v>
                </c:pt>
                <c:pt idx="42">
                  <c:v>Cork Co</c:v>
                </c:pt>
                <c:pt idx="43">
                  <c:v>Clare</c:v>
                </c:pt>
                <c:pt idx="44">
                  <c:v>Limerick Co</c:v>
                </c:pt>
                <c:pt idx="45">
                  <c:v>Tipperary</c:v>
                </c:pt>
                <c:pt idx="46">
                  <c:v>Galway Co</c:v>
                </c:pt>
                <c:pt idx="47">
                  <c:v>Mayo</c:v>
                </c:pt>
                <c:pt idx="48">
                  <c:v>Roscommon</c:v>
                </c:pt>
                <c:pt idx="49">
                  <c:v>Sligo</c:v>
                </c:pt>
                <c:pt idx="50">
                  <c:v>Leitrim</c:v>
                </c:pt>
                <c:pt idx="51">
                  <c:v>Donegal</c:v>
                </c:pt>
                <c:pt idx="52">
                  <c:v>Cavan</c:v>
                </c:pt>
                <c:pt idx="53">
                  <c:v>Monaghan</c:v>
                </c:pt>
              </c:strCache>
            </c:strRef>
          </c:cat>
          <c:val>
            <c:numRef>
              <c:f>Sheet1!$D$2:$D$55</c:f>
              <c:numCache>
                <c:formatCode>General</c:formatCode>
                <c:ptCount val="54"/>
                <c:pt idx="0">
                  <c:v>1639</c:v>
                </c:pt>
                <c:pt idx="1">
                  <c:v>1639</c:v>
                </c:pt>
                <c:pt idx="2">
                  <c:v>1639</c:v>
                </c:pt>
                <c:pt idx="3">
                  <c:v>1639</c:v>
                </c:pt>
                <c:pt idx="4">
                  <c:v>1639</c:v>
                </c:pt>
                <c:pt idx="5">
                  <c:v>1639</c:v>
                </c:pt>
                <c:pt idx="6">
                  <c:v>1639</c:v>
                </c:pt>
                <c:pt idx="7">
                  <c:v>1639</c:v>
                </c:pt>
                <c:pt idx="8">
                  <c:v>1639</c:v>
                </c:pt>
                <c:pt idx="9">
                  <c:v>1639</c:v>
                </c:pt>
                <c:pt idx="10">
                  <c:v>1639</c:v>
                </c:pt>
                <c:pt idx="11">
                  <c:v>1639</c:v>
                </c:pt>
                <c:pt idx="12">
                  <c:v>1639</c:v>
                </c:pt>
                <c:pt idx="13">
                  <c:v>1639</c:v>
                </c:pt>
                <c:pt idx="14">
                  <c:v>1639</c:v>
                </c:pt>
                <c:pt idx="15">
                  <c:v>1639</c:v>
                </c:pt>
                <c:pt idx="16">
                  <c:v>1639</c:v>
                </c:pt>
                <c:pt idx="17">
                  <c:v>1639</c:v>
                </c:pt>
                <c:pt idx="18">
                  <c:v>1639</c:v>
                </c:pt>
                <c:pt idx="19">
                  <c:v>1639</c:v>
                </c:pt>
                <c:pt idx="20">
                  <c:v>1639</c:v>
                </c:pt>
                <c:pt idx="21">
                  <c:v>1639</c:v>
                </c:pt>
                <c:pt idx="22">
                  <c:v>1639</c:v>
                </c:pt>
                <c:pt idx="23">
                  <c:v>1639</c:v>
                </c:pt>
                <c:pt idx="24">
                  <c:v>1639</c:v>
                </c:pt>
                <c:pt idx="25">
                  <c:v>1639</c:v>
                </c:pt>
                <c:pt idx="26">
                  <c:v>1639</c:v>
                </c:pt>
                <c:pt idx="27">
                  <c:v>1639</c:v>
                </c:pt>
                <c:pt idx="28">
                  <c:v>1639</c:v>
                </c:pt>
                <c:pt idx="29">
                  <c:v>1639</c:v>
                </c:pt>
                <c:pt idx="30">
                  <c:v>1639</c:v>
                </c:pt>
                <c:pt idx="31">
                  <c:v>1639</c:v>
                </c:pt>
                <c:pt idx="32">
                  <c:v>1639</c:v>
                </c:pt>
                <c:pt idx="33">
                  <c:v>1639</c:v>
                </c:pt>
                <c:pt idx="34">
                  <c:v>1639</c:v>
                </c:pt>
                <c:pt idx="35">
                  <c:v>1639</c:v>
                </c:pt>
                <c:pt idx="36">
                  <c:v>1639</c:v>
                </c:pt>
                <c:pt idx="37">
                  <c:v>1639</c:v>
                </c:pt>
                <c:pt idx="38">
                  <c:v>1639</c:v>
                </c:pt>
                <c:pt idx="39">
                  <c:v>1639</c:v>
                </c:pt>
                <c:pt idx="40">
                  <c:v>1639</c:v>
                </c:pt>
                <c:pt idx="41">
                  <c:v>1639</c:v>
                </c:pt>
                <c:pt idx="42">
                  <c:v>1639</c:v>
                </c:pt>
                <c:pt idx="43">
                  <c:v>1639</c:v>
                </c:pt>
                <c:pt idx="44">
                  <c:v>1639</c:v>
                </c:pt>
                <c:pt idx="45">
                  <c:v>1639</c:v>
                </c:pt>
                <c:pt idx="46">
                  <c:v>1639</c:v>
                </c:pt>
                <c:pt idx="47">
                  <c:v>1639</c:v>
                </c:pt>
                <c:pt idx="48">
                  <c:v>1639</c:v>
                </c:pt>
                <c:pt idx="49">
                  <c:v>1639</c:v>
                </c:pt>
                <c:pt idx="50">
                  <c:v>1639</c:v>
                </c:pt>
                <c:pt idx="51">
                  <c:v>1639</c:v>
                </c:pt>
                <c:pt idx="52">
                  <c:v>1639</c:v>
                </c:pt>
                <c:pt idx="53">
                  <c:v>1639</c:v>
                </c:pt>
              </c:numCache>
            </c:numRef>
          </c:val>
          <c:smooth val="0"/>
          <c:extLst>
            <c:ext xmlns:c16="http://schemas.microsoft.com/office/drawing/2014/chart" uri="{C3380CC4-5D6E-409C-BE32-E72D297353CC}">
              <c16:uniqueId val="{00000000-CE6A-4441-9355-7DE00F56C000}"/>
            </c:ext>
          </c:extLst>
        </c:ser>
        <c:ser>
          <c:idx val="3"/>
          <c:order val="3"/>
          <c:tx>
            <c:strRef>
              <c:f>Sheet1!$E$1</c:f>
              <c:strCache>
                <c:ptCount val="1"/>
                <c:pt idx="0">
                  <c:v>100k site</c:v>
                </c:pt>
              </c:strCache>
            </c:strRef>
          </c:tx>
          <c:spPr>
            <a:ln>
              <a:solidFill>
                <a:schemeClr val="tx2">
                  <a:lumMod val="50000"/>
                </a:schemeClr>
              </a:solidFill>
            </a:ln>
          </c:spPr>
          <c:marker>
            <c:symbol val="none"/>
          </c:marker>
          <c:cat>
            <c:strRef>
              <c:f>Sheet1!$A$2:$A$55</c:f>
              <c:strCache>
                <c:ptCount val="54"/>
                <c:pt idx="0">
                  <c:v>Dublin 1</c:v>
                </c:pt>
                <c:pt idx="1">
                  <c:v>Dublin 2</c:v>
                </c:pt>
                <c:pt idx="2">
                  <c:v>Dublin 3</c:v>
                </c:pt>
                <c:pt idx="3">
                  <c:v>Dublin 4</c:v>
                </c:pt>
                <c:pt idx="4">
                  <c:v>Dublin 5</c:v>
                </c:pt>
                <c:pt idx="5">
                  <c:v>Dublin 6</c:v>
                </c:pt>
                <c:pt idx="6">
                  <c:v>Dublin 6W</c:v>
                </c:pt>
                <c:pt idx="7">
                  <c:v>Dublin 7</c:v>
                </c:pt>
                <c:pt idx="8">
                  <c:v>Dublin 8</c:v>
                </c:pt>
                <c:pt idx="9">
                  <c:v>Dublin 9</c:v>
                </c:pt>
                <c:pt idx="10">
                  <c:v>Dublin 10</c:v>
                </c:pt>
                <c:pt idx="11">
                  <c:v>Dublin 11</c:v>
                </c:pt>
                <c:pt idx="12">
                  <c:v>Dublin 12</c:v>
                </c:pt>
                <c:pt idx="13">
                  <c:v>Dublin 13</c:v>
                </c:pt>
                <c:pt idx="14">
                  <c:v>Dublin 14</c:v>
                </c:pt>
                <c:pt idx="15">
                  <c:v>Dublin 15</c:v>
                </c:pt>
                <c:pt idx="16">
                  <c:v>Dublin 16</c:v>
                </c:pt>
                <c:pt idx="17">
                  <c:v>Dublin 17</c:v>
                </c:pt>
                <c:pt idx="18">
                  <c:v>Dublin 18</c:v>
                </c:pt>
                <c:pt idx="19">
                  <c:v>Dublin 20</c:v>
                </c:pt>
                <c:pt idx="20">
                  <c:v>Dublin 22</c:v>
                </c:pt>
                <c:pt idx="21">
                  <c:v>Dublin 24</c:v>
                </c:pt>
                <c:pt idx="22">
                  <c:v>North Co Dublin</c:v>
                </c:pt>
                <c:pt idx="23">
                  <c:v>South Co Dublin</c:v>
                </c:pt>
                <c:pt idx="24">
                  <c:v>West Dublin</c:v>
                </c:pt>
                <c:pt idx="25">
                  <c:v>Cork City</c:v>
                </c:pt>
                <c:pt idx="26">
                  <c:v>Galway City</c:v>
                </c:pt>
                <c:pt idx="27">
                  <c:v>Limerick City</c:v>
                </c:pt>
                <c:pt idx="28">
                  <c:v>Waterford City</c:v>
                </c:pt>
                <c:pt idx="29">
                  <c:v>Meath</c:v>
                </c:pt>
                <c:pt idx="30">
                  <c:v>Kildare</c:v>
                </c:pt>
                <c:pt idx="31">
                  <c:v>Wicklow</c:v>
                </c:pt>
                <c:pt idx="32">
                  <c:v>Louth</c:v>
                </c:pt>
                <c:pt idx="33">
                  <c:v>Longford</c:v>
                </c:pt>
                <c:pt idx="34">
                  <c:v>Offaly</c:v>
                </c:pt>
                <c:pt idx="35">
                  <c:v>Westmeath</c:v>
                </c:pt>
                <c:pt idx="36">
                  <c:v>Laois</c:v>
                </c:pt>
                <c:pt idx="37">
                  <c:v>Carlow</c:v>
                </c:pt>
                <c:pt idx="38">
                  <c:v>Kilkenny</c:v>
                </c:pt>
                <c:pt idx="39">
                  <c:v>Wexford</c:v>
                </c:pt>
                <c:pt idx="40">
                  <c:v>Waterford Co</c:v>
                </c:pt>
                <c:pt idx="41">
                  <c:v>Kerry</c:v>
                </c:pt>
                <c:pt idx="42">
                  <c:v>Cork Co</c:v>
                </c:pt>
                <c:pt idx="43">
                  <c:v>Clare</c:v>
                </c:pt>
                <c:pt idx="44">
                  <c:v>Limerick Co</c:v>
                </c:pt>
                <c:pt idx="45">
                  <c:v>Tipperary</c:v>
                </c:pt>
                <c:pt idx="46">
                  <c:v>Galway Co</c:v>
                </c:pt>
                <c:pt idx="47">
                  <c:v>Mayo</c:v>
                </c:pt>
                <c:pt idx="48">
                  <c:v>Roscommon</c:v>
                </c:pt>
                <c:pt idx="49">
                  <c:v>Sligo</c:v>
                </c:pt>
                <c:pt idx="50">
                  <c:v>Leitrim</c:v>
                </c:pt>
                <c:pt idx="51">
                  <c:v>Donegal</c:v>
                </c:pt>
                <c:pt idx="52">
                  <c:v>Cavan</c:v>
                </c:pt>
                <c:pt idx="53">
                  <c:v>Monaghan</c:v>
                </c:pt>
              </c:strCache>
            </c:strRef>
          </c:cat>
          <c:val>
            <c:numRef>
              <c:f>Sheet1!$E$2:$E$55</c:f>
              <c:numCache>
                <c:formatCode>General</c:formatCode>
                <c:ptCount val="54"/>
                <c:pt idx="0">
                  <c:v>2344</c:v>
                </c:pt>
                <c:pt idx="1">
                  <c:v>2344</c:v>
                </c:pt>
                <c:pt idx="2">
                  <c:v>2344</c:v>
                </c:pt>
                <c:pt idx="3">
                  <c:v>2344</c:v>
                </c:pt>
                <c:pt idx="4">
                  <c:v>2344</c:v>
                </c:pt>
                <c:pt idx="5">
                  <c:v>2344</c:v>
                </c:pt>
                <c:pt idx="6">
                  <c:v>2344</c:v>
                </c:pt>
                <c:pt idx="7">
                  <c:v>2344</c:v>
                </c:pt>
                <c:pt idx="8">
                  <c:v>2344</c:v>
                </c:pt>
                <c:pt idx="9">
                  <c:v>2344</c:v>
                </c:pt>
                <c:pt idx="10">
                  <c:v>2344</c:v>
                </c:pt>
                <c:pt idx="11">
                  <c:v>2344</c:v>
                </c:pt>
                <c:pt idx="12">
                  <c:v>2344</c:v>
                </c:pt>
                <c:pt idx="13">
                  <c:v>2344</c:v>
                </c:pt>
                <c:pt idx="14">
                  <c:v>2344</c:v>
                </c:pt>
                <c:pt idx="15">
                  <c:v>2344</c:v>
                </c:pt>
                <c:pt idx="16">
                  <c:v>2344</c:v>
                </c:pt>
                <c:pt idx="17">
                  <c:v>2344</c:v>
                </c:pt>
                <c:pt idx="18">
                  <c:v>2344</c:v>
                </c:pt>
                <c:pt idx="19">
                  <c:v>2344</c:v>
                </c:pt>
                <c:pt idx="20">
                  <c:v>2344</c:v>
                </c:pt>
                <c:pt idx="21">
                  <c:v>2344</c:v>
                </c:pt>
                <c:pt idx="22">
                  <c:v>2344</c:v>
                </c:pt>
                <c:pt idx="23">
                  <c:v>2344</c:v>
                </c:pt>
                <c:pt idx="24">
                  <c:v>2344</c:v>
                </c:pt>
                <c:pt idx="25">
                  <c:v>2344</c:v>
                </c:pt>
                <c:pt idx="26">
                  <c:v>2344</c:v>
                </c:pt>
                <c:pt idx="27">
                  <c:v>2344</c:v>
                </c:pt>
                <c:pt idx="28">
                  <c:v>2344</c:v>
                </c:pt>
                <c:pt idx="29">
                  <c:v>2344</c:v>
                </c:pt>
                <c:pt idx="30">
                  <c:v>2344</c:v>
                </c:pt>
                <c:pt idx="31">
                  <c:v>2344</c:v>
                </c:pt>
                <c:pt idx="32">
                  <c:v>2344</c:v>
                </c:pt>
                <c:pt idx="33">
                  <c:v>2344</c:v>
                </c:pt>
                <c:pt idx="34">
                  <c:v>2344</c:v>
                </c:pt>
                <c:pt idx="35">
                  <c:v>2344</c:v>
                </c:pt>
                <c:pt idx="36">
                  <c:v>2344</c:v>
                </c:pt>
                <c:pt idx="37">
                  <c:v>2344</c:v>
                </c:pt>
                <c:pt idx="38">
                  <c:v>2344</c:v>
                </c:pt>
                <c:pt idx="39">
                  <c:v>2344</c:v>
                </c:pt>
                <c:pt idx="40">
                  <c:v>2344</c:v>
                </c:pt>
                <c:pt idx="41">
                  <c:v>2344</c:v>
                </c:pt>
                <c:pt idx="42">
                  <c:v>2344</c:v>
                </c:pt>
                <c:pt idx="43">
                  <c:v>2344</c:v>
                </c:pt>
                <c:pt idx="44">
                  <c:v>2344</c:v>
                </c:pt>
                <c:pt idx="45">
                  <c:v>2344</c:v>
                </c:pt>
                <c:pt idx="46">
                  <c:v>2344</c:v>
                </c:pt>
                <c:pt idx="47">
                  <c:v>2344</c:v>
                </c:pt>
                <c:pt idx="48">
                  <c:v>2344</c:v>
                </c:pt>
                <c:pt idx="49">
                  <c:v>2344</c:v>
                </c:pt>
                <c:pt idx="50">
                  <c:v>2344</c:v>
                </c:pt>
                <c:pt idx="51">
                  <c:v>2344</c:v>
                </c:pt>
                <c:pt idx="52">
                  <c:v>2344</c:v>
                </c:pt>
                <c:pt idx="53">
                  <c:v>2344</c:v>
                </c:pt>
              </c:numCache>
            </c:numRef>
          </c:val>
          <c:smooth val="0"/>
          <c:extLst>
            <c:ext xmlns:c16="http://schemas.microsoft.com/office/drawing/2014/chart" uri="{C3380CC4-5D6E-409C-BE32-E72D297353CC}">
              <c16:uniqueId val="{00000000-CD04-455C-86CF-19FADF2481BE}"/>
            </c:ext>
          </c:extLst>
        </c:ser>
        <c:dLbls>
          <c:showLegendKey val="0"/>
          <c:showVal val="0"/>
          <c:showCatName val="0"/>
          <c:showSerName val="0"/>
          <c:showPercent val="0"/>
          <c:showBubbleSize val="0"/>
        </c:dLbls>
        <c:marker val="1"/>
        <c:smooth val="0"/>
        <c:axId val="133648768"/>
        <c:axId val="133650304"/>
      </c:lineChart>
      <c:catAx>
        <c:axId val="133648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00" b="0" i="0" u="none" strike="noStrike" kern="1200" baseline="0">
                <a:solidFill>
                  <a:schemeClr val="tx1"/>
                </a:solidFill>
                <a:latin typeface="+mn-lt"/>
                <a:ea typeface="+mn-ea"/>
                <a:cs typeface="+mn-cs"/>
              </a:defRPr>
            </a:pPr>
            <a:endParaRPr lang="en-US"/>
          </a:p>
        </c:txPr>
        <c:crossAx val="133650304"/>
        <c:crosses val="autoZero"/>
        <c:auto val="1"/>
        <c:lblAlgn val="ctr"/>
        <c:lblOffset val="100"/>
        <c:noMultiLvlLbl val="0"/>
      </c:catAx>
      <c:valAx>
        <c:axId val="133650304"/>
        <c:scaling>
          <c:orientation val="minMax"/>
        </c:scaling>
        <c:delete val="0"/>
        <c:axPos val="l"/>
        <c:majorGridlines>
          <c:spPr>
            <a:ln w="9525" cap="flat" cmpd="sng" algn="ctr">
              <a:solidFill>
                <a:schemeClr val="tx1">
                  <a:lumMod val="15000"/>
                  <a:lumOff val="85000"/>
                </a:schemeClr>
              </a:solidFill>
              <a:round/>
            </a:ln>
            <a:effectLst/>
          </c:spPr>
        </c:majorGridlines>
        <c:numFmt formatCode="&quot;€&quot;#,##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133648768"/>
        <c:crosses val="autoZero"/>
        <c:crossBetween val="between"/>
      </c:valAx>
      <c:spPr>
        <a:noFill/>
        <a:ln>
          <a:noFill/>
        </a:ln>
        <a:effectLst/>
      </c:spPr>
    </c:plotArea>
    <c:plotVisOnly val="1"/>
    <c:dispBlanksAs val="gap"/>
    <c:showDLblsOverMax val="0"/>
  </c:chart>
  <c:spPr>
    <a:noFill/>
    <a:ln>
      <a:noFill/>
    </a:ln>
    <a:effectLst/>
  </c:spPr>
  <c:txPr>
    <a:bodyPr/>
    <a:lstStyle/>
    <a:p>
      <a:pPr>
        <a:defRPr sz="1400">
          <a:solidFill>
            <a:schemeClr val="tx1"/>
          </a:solidFill>
        </a:defRPr>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0.57219</cdr:x>
      <cdr:y>0.13289</cdr:y>
    </cdr:from>
    <cdr:to>
      <cdr:x>0.98562</cdr:x>
      <cdr:y>0.19195</cdr:y>
    </cdr:to>
    <cdr:sp macro="" textlink="">
      <cdr:nvSpPr>
        <cdr:cNvPr id="2" name="TextBox 1"/>
        <cdr:cNvSpPr txBox="1"/>
      </cdr:nvSpPr>
      <cdr:spPr>
        <a:xfrm xmlns:a="http://schemas.openxmlformats.org/drawingml/2006/main">
          <a:off x="6278488" y="648072"/>
          <a:ext cx="4536477" cy="288032"/>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pPr algn="r"/>
          <a:r>
            <a:rPr lang="en-IE" sz="1100" dirty="0"/>
            <a:t>Estimated viability for apartments, including €100k per unit site costs</a:t>
          </a:r>
        </a:p>
      </cdr:txBody>
    </cdr:sp>
  </cdr:relSizeAnchor>
  <cdr:relSizeAnchor xmlns:cdr="http://schemas.openxmlformats.org/drawingml/2006/chartDrawing">
    <cdr:from>
      <cdr:x>0.59187</cdr:x>
      <cdr:y>0.26578</cdr:y>
    </cdr:from>
    <cdr:to>
      <cdr:x>0.97906</cdr:x>
      <cdr:y>0.32484</cdr:y>
    </cdr:to>
    <cdr:sp macro="" textlink="">
      <cdr:nvSpPr>
        <cdr:cNvPr id="3" name="TextBox 1"/>
        <cdr:cNvSpPr txBox="1"/>
      </cdr:nvSpPr>
      <cdr:spPr>
        <a:xfrm xmlns:a="http://schemas.openxmlformats.org/drawingml/2006/main">
          <a:off x="6494512" y="1296144"/>
          <a:ext cx="4248491" cy="288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IE" sz="1100" dirty="0"/>
            <a:t>Estimated viability for apartments, excluding site costs</a:t>
          </a:r>
        </a:p>
      </cdr:txBody>
    </cdr:sp>
  </cdr:relSizeAnchor>
  <cdr:relSizeAnchor xmlns:cdr="http://schemas.openxmlformats.org/drawingml/2006/chartDrawing">
    <cdr:from>
      <cdr:x>0.59187</cdr:x>
      <cdr:y>0.3839</cdr:y>
    </cdr:from>
    <cdr:to>
      <cdr:x>0.97906</cdr:x>
      <cdr:y>0.44296</cdr:y>
    </cdr:to>
    <cdr:sp macro="" textlink="">
      <cdr:nvSpPr>
        <cdr:cNvPr id="4" name="TextBox 1"/>
        <cdr:cNvSpPr txBox="1"/>
      </cdr:nvSpPr>
      <cdr:spPr>
        <a:xfrm xmlns:a="http://schemas.openxmlformats.org/drawingml/2006/main">
          <a:off x="6494512" y="1872208"/>
          <a:ext cx="4248491" cy="288024"/>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en-IE" sz="1100" dirty="0"/>
            <a:t>Estimated viability for apartments, without basement and excluding site costs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18151" cy="494655"/>
          </a:xfrm>
          <a:prstGeom prst="rect">
            <a:avLst/>
          </a:prstGeom>
        </p:spPr>
        <p:txBody>
          <a:bodyPr vert="horz" lIns="90608" tIns="45304" rIns="90608" bIns="45304" rtlCol="0"/>
          <a:lstStyle>
            <a:lvl1pPr algn="l">
              <a:defRPr sz="1200"/>
            </a:lvl1pPr>
          </a:lstStyle>
          <a:p>
            <a:endParaRPr lang="en-IE" dirty="0"/>
          </a:p>
        </p:txBody>
      </p:sp>
      <p:sp>
        <p:nvSpPr>
          <p:cNvPr id="3" name="Date Placeholder 2"/>
          <p:cNvSpPr>
            <a:spLocks noGrp="1"/>
          </p:cNvSpPr>
          <p:nvPr>
            <p:ph type="dt" idx="1"/>
          </p:nvPr>
        </p:nvSpPr>
        <p:spPr>
          <a:xfrm>
            <a:off x="3816043" y="0"/>
            <a:ext cx="2918150" cy="494655"/>
          </a:xfrm>
          <a:prstGeom prst="rect">
            <a:avLst/>
          </a:prstGeom>
        </p:spPr>
        <p:txBody>
          <a:bodyPr vert="horz" lIns="90608" tIns="45304" rIns="90608" bIns="45304" rtlCol="0"/>
          <a:lstStyle>
            <a:lvl1pPr algn="r">
              <a:defRPr sz="1200"/>
            </a:lvl1pPr>
          </a:lstStyle>
          <a:p>
            <a:fld id="{47CE9935-5CC2-43A7-ABC6-26F2168AC344}" type="datetimeFigureOut">
              <a:rPr lang="en-IE" smtClean="0"/>
              <a:t>14/11/2018</a:t>
            </a:fld>
            <a:endParaRPr lang="en-IE" dirty="0"/>
          </a:p>
        </p:txBody>
      </p:sp>
      <p:sp>
        <p:nvSpPr>
          <p:cNvPr id="4" name="Slide Image Placeholder 3"/>
          <p:cNvSpPr>
            <a:spLocks noGrp="1" noRot="1" noChangeAspect="1"/>
          </p:cNvSpPr>
          <p:nvPr>
            <p:ph type="sldImg" idx="2"/>
          </p:nvPr>
        </p:nvSpPr>
        <p:spPr>
          <a:xfrm>
            <a:off x="409575" y="1233488"/>
            <a:ext cx="5916613" cy="3330575"/>
          </a:xfrm>
          <a:prstGeom prst="rect">
            <a:avLst/>
          </a:prstGeom>
          <a:noFill/>
          <a:ln w="12700">
            <a:solidFill>
              <a:prstClr val="black"/>
            </a:solidFill>
          </a:ln>
        </p:spPr>
        <p:txBody>
          <a:bodyPr vert="horz" lIns="90608" tIns="45304" rIns="90608" bIns="45304" rtlCol="0" anchor="ctr"/>
          <a:lstStyle/>
          <a:p>
            <a:endParaRPr lang="en-IE" dirty="0"/>
          </a:p>
        </p:txBody>
      </p:sp>
      <p:sp>
        <p:nvSpPr>
          <p:cNvPr id="5" name="Notes Placeholder 4"/>
          <p:cNvSpPr>
            <a:spLocks noGrp="1"/>
          </p:cNvSpPr>
          <p:nvPr>
            <p:ph type="body" sz="quarter" idx="3"/>
          </p:nvPr>
        </p:nvSpPr>
        <p:spPr>
          <a:xfrm>
            <a:off x="673420" y="4748055"/>
            <a:ext cx="5388923" cy="3884772"/>
          </a:xfrm>
          <a:prstGeom prst="rect">
            <a:avLst/>
          </a:prstGeom>
        </p:spPr>
        <p:txBody>
          <a:bodyPr vert="horz" lIns="90608" tIns="45304" rIns="90608" bIns="4530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371659"/>
            <a:ext cx="2918151" cy="494655"/>
          </a:xfrm>
          <a:prstGeom prst="rect">
            <a:avLst/>
          </a:prstGeom>
        </p:spPr>
        <p:txBody>
          <a:bodyPr vert="horz" lIns="90608" tIns="45304" rIns="90608" bIns="45304" rtlCol="0" anchor="b"/>
          <a:lstStyle>
            <a:lvl1pPr algn="l">
              <a:defRPr sz="1200"/>
            </a:lvl1pPr>
          </a:lstStyle>
          <a:p>
            <a:endParaRPr lang="en-IE" dirty="0"/>
          </a:p>
        </p:txBody>
      </p:sp>
      <p:sp>
        <p:nvSpPr>
          <p:cNvPr id="7" name="Slide Number Placeholder 6"/>
          <p:cNvSpPr>
            <a:spLocks noGrp="1"/>
          </p:cNvSpPr>
          <p:nvPr>
            <p:ph type="sldNum" sz="quarter" idx="5"/>
          </p:nvPr>
        </p:nvSpPr>
        <p:spPr>
          <a:xfrm>
            <a:off x="3816043" y="9371659"/>
            <a:ext cx="2918150" cy="494655"/>
          </a:xfrm>
          <a:prstGeom prst="rect">
            <a:avLst/>
          </a:prstGeom>
        </p:spPr>
        <p:txBody>
          <a:bodyPr vert="horz" lIns="90608" tIns="45304" rIns="90608" bIns="45304" rtlCol="0" anchor="b"/>
          <a:lstStyle>
            <a:lvl1pPr algn="r">
              <a:defRPr sz="1200"/>
            </a:lvl1pPr>
          </a:lstStyle>
          <a:p>
            <a:fld id="{750CB528-98B5-4FB1-BD6F-67185B32D00E}" type="slidenum">
              <a:rPr lang="en-IE" smtClean="0"/>
              <a:t>‹#›</a:t>
            </a:fld>
            <a:endParaRPr lang="en-IE" dirty="0"/>
          </a:p>
        </p:txBody>
      </p:sp>
    </p:spTree>
    <p:extLst>
      <p:ext uri="{BB962C8B-B14F-4D97-AF65-F5344CB8AC3E}">
        <p14:creationId xmlns:p14="http://schemas.microsoft.com/office/powerpoint/2010/main" val="6768679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750CB528-98B5-4FB1-BD6F-67185B32D00E}" type="slidenum">
              <a:rPr lang="en-IE" smtClean="0"/>
              <a:t>1</a:t>
            </a:fld>
            <a:endParaRPr lang="en-IE" dirty="0"/>
          </a:p>
        </p:txBody>
      </p:sp>
    </p:spTree>
    <p:extLst>
      <p:ext uri="{BB962C8B-B14F-4D97-AF65-F5344CB8AC3E}">
        <p14:creationId xmlns:p14="http://schemas.microsoft.com/office/powerpoint/2010/main" val="19544192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fld id="{C91C7BD1-CE88-4519-AD3C-996BFE9458A1}" type="slidenum">
              <a:rPr lang="en-IE" smtClean="0"/>
              <a:t>6</a:t>
            </a:fld>
            <a:endParaRPr lang="en-IE"/>
          </a:p>
        </p:txBody>
      </p:sp>
    </p:spTree>
    <p:extLst>
      <p:ext uri="{BB962C8B-B14F-4D97-AF65-F5344CB8AC3E}">
        <p14:creationId xmlns:p14="http://schemas.microsoft.com/office/powerpoint/2010/main" val="293883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a:p>
        </p:txBody>
      </p:sp>
      <p:sp>
        <p:nvSpPr>
          <p:cNvPr id="4" name="Slide Number Placeholder 3"/>
          <p:cNvSpPr>
            <a:spLocks noGrp="1"/>
          </p:cNvSpPr>
          <p:nvPr>
            <p:ph type="sldNum" sz="quarter" idx="10"/>
          </p:nvPr>
        </p:nvSpPr>
        <p:spPr/>
        <p:txBody>
          <a:bodyPr/>
          <a:lstStyle/>
          <a:p>
            <a:pPr defTabSz="453039">
              <a:defRPr/>
            </a:pPr>
            <a:fld id="{C91C7BD1-CE88-4519-AD3C-996BFE9458A1}" type="slidenum">
              <a:rPr lang="en-IE">
                <a:solidFill>
                  <a:prstClr val="black"/>
                </a:solidFill>
                <a:latin typeface="Calibri" panose="020F0502020204030204"/>
              </a:rPr>
              <a:pPr defTabSz="453039">
                <a:defRPr/>
              </a:pPr>
              <a:t>7</a:t>
            </a:fld>
            <a:endParaRPr lang="en-IE">
              <a:solidFill>
                <a:prstClr val="black"/>
              </a:solidFill>
              <a:latin typeface="Calibri" panose="020F0502020204030204"/>
            </a:endParaRPr>
          </a:p>
        </p:txBody>
      </p:sp>
    </p:spTree>
    <p:extLst>
      <p:ext uri="{BB962C8B-B14F-4D97-AF65-F5344CB8AC3E}">
        <p14:creationId xmlns:p14="http://schemas.microsoft.com/office/powerpoint/2010/main" val="29860351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defTabSz="906079">
              <a:defRPr/>
            </a:pPr>
            <a:fld id="{8BCB8A7A-B499-44D6-B4E7-5E4E27750A65}" type="slidenum">
              <a:rPr lang="en-IE">
                <a:solidFill>
                  <a:prstClr val="black"/>
                </a:solidFill>
                <a:latin typeface="Calibri" panose="020F0502020204030204"/>
              </a:rPr>
              <a:pPr defTabSz="906079">
                <a:defRPr/>
              </a:pPr>
              <a:t>8</a:t>
            </a:fld>
            <a:endParaRPr lang="en-IE" dirty="0">
              <a:solidFill>
                <a:prstClr val="black"/>
              </a:solidFill>
              <a:latin typeface="Calibri" panose="020F0502020204030204"/>
            </a:endParaRPr>
          </a:p>
        </p:txBody>
      </p:sp>
    </p:spTree>
    <p:extLst>
      <p:ext uri="{BB962C8B-B14F-4D97-AF65-F5344CB8AC3E}">
        <p14:creationId xmlns:p14="http://schemas.microsoft.com/office/powerpoint/2010/main" val="2313030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defTabSz="906079">
              <a:defRPr/>
            </a:pPr>
            <a:fld id="{8BCB8A7A-B499-44D6-B4E7-5E4E27750A65}" type="slidenum">
              <a:rPr lang="en-IE">
                <a:solidFill>
                  <a:prstClr val="black"/>
                </a:solidFill>
                <a:latin typeface="Calibri" panose="020F0502020204030204"/>
              </a:rPr>
              <a:pPr defTabSz="906079">
                <a:defRPr/>
              </a:pPr>
              <a:t>9</a:t>
            </a:fld>
            <a:endParaRPr lang="en-IE" dirty="0">
              <a:solidFill>
                <a:prstClr val="black"/>
              </a:solidFill>
              <a:latin typeface="Calibri" panose="020F0502020204030204"/>
            </a:endParaRPr>
          </a:p>
        </p:txBody>
      </p:sp>
    </p:spTree>
    <p:extLst>
      <p:ext uri="{BB962C8B-B14F-4D97-AF65-F5344CB8AC3E}">
        <p14:creationId xmlns:p14="http://schemas.microsoft.com/office/powerpoint/2010/main" val="24219322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defTabSz="906079">
              <a:defRPr/>
            </a:pPr>
            <a:fld id="{8BCB8A7A-B499-44D6-B4E7-5E4E27750A65}" type="slidenum">
              <a:rPr lang="en-IE">
                <a:solidFill>
                  <a:prstClr val="black"/>
                </a:solidFill>
                <a:latin typeface="Calibri" panose="020F0502020204030204"/>
              </a:rPr>
              <a:pPr defTabSz="906079">
                <a:defRPr/>
              </a:pPr>
              <a:t>10</a:t>
            </a:fld>
            <a:endParaRPr lang="en-IE" dirty="0">
              <a:solidFill>
                <a:prstClr val="black"/>
              </a:solidFill>
              <a:latin typeface="Calibri" panose="020F0502020204030204"/>
            </a:endParaRPr>
          </a:p>
        </p:txBody>
      </p:sp>
    </p:spTree>
    <p:extLst>
      <p:ext uri="{BB962C8B-B14F-4D97-AF65-F5344CB8AC3E}">
        <p14:creationId xmlns:p14="http://schemas.microsoft.com/office/powerpoint/2010/main" val="2580660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pPr defTabSz="906079">
              <a:defRPr/>
            </a:pPr>
            <a:fld id="{8BCB8A7A-B499-44D6-B4E7-5E4E27750A65}" type="slidenum">
              <a:rPr lang="en-IE">
                <a:solidFill>
                  <a:prstClr val="black"/>
                </a:solidFill>
                <a:latin typeface="Calibri" panose="020F0502020204030204"/>
              </a:rPr>
              <a:pPr defTabSz="906079">
                <a:defRPr/>
              </a:pPr>
              <a:t>11</a:t>
            </a:fld>
            <a:endParaRPr lang="en-IE" dirty="0">
              <a:solidFill>
                <a:prstClr val="black"/>
              </a:solidFill>
              <a:latin typeface="Calibri" panose="020F0502020204030204"/>
            </a:endParaRPr>
          </a:p>
        </p:txBody>
      </p:sp>
    </p:spTree>
    <p:extLst>
      <p:ext uri="{BB962C8B-B14F-4D97-AF65-F5344CB8AC3E}">
        <p14:creationId xmlns:p14="http://schemas.microsoft.com/office/powerpoint/2010/main" val="2941442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750CB528-98B5-4FB1-BD6F-67185B32D00E}" type="slidenum">
              <a:rPr lang="en-IE" smtClean="0"/>
              <a:t>17</a:t>
            </a:fld>
            <a:endParaRPr lang="en-IE" dirty="0"/>
          </a:p>
        </p:txBody>
      </p:sp>
    </p:spTree>
    <p:extLst>
      <p:ext uri="{BB962C8B-B14F-4D97-AF65-F5344CB8AC3E}">
        <p14:creationId xmlns:p14="http://schemas.microsoft.com/office/powerpoint/2010/main" val="4848501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8" name="Rectangle 7"/>
          <p:cNvSpPr/>
          <p:nvPr userDrawn="1"/>
        </p:nvSpPr>
        <p:spPr>
          <a:xfrm>
            <a:off x="11255617" y="2292811"/>
            <a:ext cx="1841217" cy="218903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Title 1"/>
          <p:cNvSpPr>
            <a:spLocks noGrp="1"/>
          </p:cNvSpPr>
          <p:nvPr>
            <p:ph type="ctrTitle" hasCustomPrompt="1"/>
          </p:nvPr>
        </p:nvSpPr>
        <p:spPr>
          <a:xfrm>
            <a:off x="4083717" y="919869"/>
            <a:ext cx="6716486" cy="1299029"/>
          </a:xfrm>
        </p:spPr>
        <p:txBody>
          <a:bodyPr>
            <a:normAutofit/>
          </a:bodyPr>
          <a:lstStyle>
            <a:lvl1pPr algn="r">
              <a:defRPr sz="2800">
                <a:solidFill>
                  <a:srgbClr val="FFFFFF"/>
                </a:solidFill>
              </a:defRPr>
            </a:lvl1pPr>
          </a:lstStyle>
          <a:p>
            <a:r>
              <a:rPr lang="ga-IE" dirty="0"/>
              <a:t>The property </a:t>
            </a:r>
            <a:br>
              <a:rPr lang="ga-IE" dirty="0"/>
            </a:br>
            <a:r>
              <a:rPr lang="ga-IE" dirty="0"/>
              <a:t>investors’ choice</a:t>
            </a:r>
            <a:endParaRPr lang="en-US" dirty="0"/>
          </a:p>
        </p:txBody>
      </p:sp>
      <p:pic>
        <p:nvPicPr>
          <p:cNvPr id="3" name="Picture 2" descr="IMG_1887.JPG"/>
          <p:cNvPicPr>
            <a:picLocks noChangeAspect="1"/>
          </p:cNvPicPr>
          <p:nvPr userDrawn="1"/>
        </p:nvPicPr>
        <p:blipFill rotWithShape="1">
          <a:blip r:embed="rId2">
            <a:extLst>
              <a:ext uri="{28A0092B-C50C-407E-A947-70E740481C1C}">
                <a14:useLocalDpi xmlns:a14="http://schemas.microsoft.com/office/drawing/2010/main" val="0"/>
              </a:ext>
            </a:extLst>
          </a:blip>
          <a:srcRect t="24200" b="267"/>
          <a:stretch/>
        </p:blipFill>
        <p:spPr>
          <a:xfrm>
            <a:off x="613236" y="575088"/>
            <a:ext cx="10953784" cy="5158658"/>
          </a:xfrm>
          <a:prstGeom prst="rect">
            <a:avLst/>
          </a:prstGeom>
        </p:spPr>
      </p:pic>
      <p:sp>
        <p:nvSpPr>
          <p:cNvPr id="7" name="Oval 6"/>
          <p:cNvSpPr/>
          <p:nvPr userDrawn="1"/>
        </p:nvSpPr>
        <p:spPr>
          <a:xfrm>
            <a:off x="11398147" y="2564644"/>
            <a:ext cx="1581355" cy="1581355"/>
          </a:xfrm>
          <a:prstGeom prst="ellipse">
            <a:avLst/>
          </a:prstGeom>
          <a:solidFill>
            <a:srgbClr val="C3002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Subtitle 2"/>
          <p:cNvSpPr>
            <a:spLocks noGrp="1"/>
          </p:cNvSpPr>
          <p:nvPr>
            <p:ph type="subTitle" idx="1"/>
          </p:nvPr>
        </p:nvSpPr>
        <p:spPr>
          <a:xfrm>
            <a:off x="834544" y="2464831"/>
            <a:ext cx="6716486" cy="983497"/>
          </a:xfrm>
          <a:prstGeom prst="rect">
            <a:avLst/>
          </a:prstGeom>
        </p:spPr>
        <p:txBody>
          <a:bodyPr>
            <a:normAutofit/>
          </a:bodyPr>
          <a:lstStyle>
            <a:lvl1pPr marL="0" indent="0" algn="l">
              <a:buNone/>
              <a:defRPr sz="26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dirty="0"/>
              <a:t>Click to edit Master subtitle style</a:t>
            </a:r>
            <a:endParaRPr lang="en-US" dirty="0"/>
          </a:p>
        </p:txBody>
      </p:sp>
    </p:spTree>
    <p:extLst>
      <p:ext uri="{BB962C8B-B14F-4D97-AF65-F5344CB8AC3E}">
        <p14:creationId xmlns:p14="http://schemas.microsoft.com/office/powerpoint/2010/main" val="2328305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83865" y="4800601"/>
            <a:ext cx="8339384" cy="367216"/>
          </a:xfrm>
        </p:spPr>
        <p:txBody>
          <a:bodyPr anchor="b"/>
          <a:lstStyle>
            <a:lvl1pPr algn="l">
              <a:defRPr sz="2000" b="1"/>
            </a:lvl1pPr>
          </a:lstStyle>
          <a:p>
            <a:r>
              <a:rPr lang="ga-IE" dirty="0"/>
              <a:t>Click to edit Master title style</a:t>
            </a:r>
            <a:endParaRPr lang="en-US" dirty="0"/>
          </a:p>
        </p:txBody>
      </p:sp>
      <p:sp>
        <p:nvSpPr>
          <p:cNvPr id="3" name="Picture Placeholder 2"/>
          <p:cNvSpPr>
            <a:spLocks noGrp="1"/>
          </p:cNvSpPr>
          <p:nvPr>
            <p:ph type="pic" idx="1"/>
          </p:nvPr>
        </p:nvSpPr>
        <p:spPr>
          <a:xfrm>
            <a:off x="1783865" y="939603"/>
            <a:ext cx="8339384" cy="378797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83865" y="5270585"/>
            <a:ext cx="8339384" cy="35235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dirty="0"/>
              <a:t>Click to edit Master text styles</a:t>
            </a:r>
          </a:p>
        </p:txBody>
      </p:sp>
      <p:sp>
        <p:nvSpPr>
          <p:cNvPr id="7" name="Slide Number Placeholder 6"/>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12729746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6876" y="756087"/>
            <a:ext cx="10197164" cy="932261"/>
          </a:xfrm>
        </p:spPr>
        <p:txBody>
          <a:bodyPr/>
          <a:lstStyle/>
          <a:p>
            <a:r>
              <a:rPr lang="ga-IE"/>
              <a:t>Click to edit Master title style</a:t>
            </a:r>
            <a:endParaRPr lang="en-US"/>
          </a:p>
        </p:txBody>
      </p:sp>
      <p:sp>
        <p:nvSpPr>
          <p:cNvPr id="3" name="Vertical Text Placeholder 2"/>
          <p:cNvSpPr>
            <a:spLocks noGrp="1"/>
          </p:cNvSpPr>
          <p:nvPr>
            <p:ph type="body" orient="vert" idx="1"/>
          </p:nvPr>
        </p:nvSpPr>
        <p:spPr>
          <a:xfrm>
            <a:off x="836876" y="1857184"/>
            <a:ext cx="10197164" cy="3736389"/>
          </a:xfrm>
        </p:spPr>
        <p:txBody>
          <a:bodyPr vert="eaVert"/>
          <a:lstStyle>
            <a:lvl1pPr>
              <a:defRPr sz="2800"/>
            </a:lvl1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6" name="Slide Number Placeholder 5"/>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1594763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800246" y="734064"/>
            <a:ext cx="1336214" cy="4940257"/>
          </a:xfrm>
        </p:spPr>
        <p:txBody>
          <a:bodyPr vert="eaVert">
            <a:normAutofit/>
          </a:bodyPr>
          <a:lstStyle>
            <a:lvl1pPr>
              <a:defRPr sz="2800"/>
            </a:lvl1pPr>
          </a:lstStyle>
          <a:p>
            <a:r>
              <a:rPr lang="ga-IE" dirty="0"/>
              <a:t>Click to edit Master title style</a:t>
            </a:r>
            <a:endParaRPr lang="en-US" dirty="0"/>
          </a:p>
        </p:txBody>
      </p:sp>
      <p:sp>
        <p:nvSpPr>
          <p:cNvPr id="3" name="Vertical Text Placeholder 2"/>
          <p:cNvSpPr>
            <a:spLocks noGrp="1"/>
          </p:cNvSpPr>
          <p:nvPr>
            <p:ph type="body" orient="vert" idx="1"/>
          </p:nvPr>
        </p:nvSpPr>
        <p:spPr>
          <a:xfrm>
            <a:off x="812589" y="734065"/>
            <a:ext cx="8855518" cy="4866849"/>
          </a:xfrm>
        </p:spPr>
        <p:txBody>
          <a:bodyPr vert="eaVert"/>
          <a:lstStyle>
            <a:lvl1pPr>
              <a:defRPr sz="2800"/>
            </a:lvl1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6" name="Slide Number Placeholder 5"/>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86707680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1371602"/>
            <a:ext cx="10462075" cy="1927225"/>
          </a:xfrm>
        </p:spPr>
        <p:txBody>
          <a:bodyPr anchor="b">
            <a:noAutofit/>
          </a:bodyPr>
          <a:lstStyle>
            <a:lvl1pPr>
              <a:defRPr sz="5398" cap="all" baseline="0"/>
            </a:lvl1pPr>
          </a:lstStyle>
          <a:p>
            <a:r>
              <a:rPr lang="en-US"/>
              <a:t>Click to edit Master title style</a:t>
            </a:r>
            <a:endParaRPr lang="en-US" dirty="0"/>
          </a:p>
        </p:txBody>
      </p:sp>
      <p:sp>
        <p:nvSpPr>
          <p:cNvPr id="3" name="Subtitle 2"/>
          <p:cNvSpPr>
            <a:spLocks noGrp="1"/>
          </p:cNvSpPr>
          <p:nvPr>
            <p:ph type="subTitle" idx="1"/>
          </p:nvPr>
        </p:nvSpPr>
        <p:spPr>
          <a:xfrm>
            <a:off x="914162" y="3505200"/>
            <a:ext cx="8532178" cy="1752600"/>
          </a:xfrm>
        </p:spPr>
        <p:txBody>
          <a:bodyPr/>
          <a:lstStyle>
            <a:lvl1pPr marL="0" indent="0" algn="l">
              <a:buNone/>
              <a:defRPr>
                <a:solidFill>
                  <a:schemeClr val="tx1">
                    <a:lumMod val="75000"/>
                    <a:lumOff val="2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dirty="0"/>
              <a:t>October 2016</a:t>
            </a:r>
            <a:endParaRPr lang="en-IE" dirty="0"/>
          </a:p>
        </p:txBody>
      </p:sp>
      <p:sp>
        <p:nvSpPr>
          <p:cNvPr id="5" name="Footer Placeholder 4"/>
          <p:cNvSpPr>
            <a:spLocks noGrp="1"/>
          </p:cNvSpPr>
          <p:nvPr>
            <p:ph type="ftr" sz="quarter" idx="11"/>
          </p:nvPr>
        </p:nvSpPr>
        <p:spPr/>
        <p:txBody>
          <a:bodyPr/>
          <a:lstStyle/>
          <a:p>
            <a:r>
              <a:rPr lang="en-IE" dirty="0"/>
              <a:t>Ronan Lyons | ICS Dilosk | April 2018</a:t>
            </a:r>
          </a:p>
        </p:txBody>
      </p:sp>
      <p:sp>
        <p:nvSpPr>
          <p:cNvPr id="6" name="Slide Number Placeholder 5"/>
          <p:cNvSpPr>
            <a:spLocks noGrp="1"/>
          </p:cNvSpPr>
          <p:nvPr>
            <p:ph type="sldNum" sz="quarter" idx="12"/>
          </p:nvPr>
        </p:nvSpPr>
        <p:spPr/>
        <p:txBody>
          <a:bodyPr/>
          <a:lstStyle/>
          <a:p>
            <a:fld id="{DB834479-65BD-4D28-9C3A-8FA0E8CADE9B}" type="slidenum">
              <a:rPr lang="en-IE" smtClean="0"/>
              <a:t>‹#›</a:t>
            </a:fld>
            <a:endParaRPr lang="en-IE" dirty="0"/>
          </a:p>
        </p:txBody>
      </p:sp>
      <p:cxnSp>
        <p:nvCxnSpPr>
          <p:cNvPr id="8" name="Straight Connector 7"/>
          <p:cNvCxnSpPr/>
          <p:nvPr/>
        </p:nvCxnSpPr>
        <p:spPr>
          <a:xfrm>
            <a:off x="914162" y="3398520"/>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291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October 2016</a:t>
            </a:r>
            <a:endParaRPr lang="en-IE" dirty="0"/>
          </a:p>
        </p:txBody>
      </p:sp>
      <p:sp>
        <p:nvSpPr>
          <p:cNvPr id="5" name="Footer Placeholder 4"/>
          <p:cNvSpPr>
            <a:spLocks noGrp="1"/>
          </p:cNvSpPr>
          <p:nvPr>
            <p:ph type="ftr" sz="quarter" idx="11"/>
          </p:nvPr>
        </p:nvSpPr>
        <p:spPr/>
        <p:txBody>
          <a:bodyPr/>
          <a:lstStyle/>
          <a:p>
            <a:r>
              <a:rPr lang="en-IE" dirty="0"/>
              <a:t>Ronan Lyons | ICS Dilosk | April 2018</a:t>
            </a:r>
          </a:p>
        </p:txBody>
      </p:sp>
      <p:sp>
        <p:nvSpPr>
          <p:cNvPr id="6" name="Slide Number Placeholder 5"/>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238402138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62833" y="2362201"/>
            <a:ext cx="10360501" cy="2200275"/>
          </a:xfrm>
        </p:spPr>
        <p:txBody>
          <a:bodyPr anchor="b">
            <a:normAutofit/>
          </a:bodyPr>
          <a:lstStyle>
            <a:lvl1pPr algn="l">
              <a:defRPr sz="4799" b="0" cap="all"/>
            </a:lvl1pPr>
          </a:lstStyle>
          <a:p>
            <a:r>
              <a:rPr lang="en-US"/>
              <a:t>Click to edit Master title style</a:t>
            </a:r>
            <a:endParaRPr lang="en-US" dirty="0"/>
          </a:p>
        </p:txBody>
      </p:sp>
      <p:sp>
        <p:nvSpPr>
          <p:cNvPr id="3" name="Text Placeholder 2"/>
          <p:cNvSpPr>
            <a:spLocks noGrp="1"/>
          </p:cNvSpPr>
          <p:nvPr>
            <p:ph type="body" idx="1"/>
          </p:nvPr>
        </p:nvSpPr>
        <p:spPr>
          <a:xfrm>
            <a:off x="962833" y="4626866"/>
            <a:ext cx="10360501" cy="1500187"/>
          </a:xfrm>
        </p:spPr>
        <p:txBody>
          <a:bodyPr anchor="t">
            <a:normAutofit/>
          </a:bodyPr>
          <a:lstStyle>
            <a:lvl1pPr marL="0" indent="0">
              <a:buNone/>
              <a:defRPr sz="2399">
                <a:solidFill>
                  <a:schemeClr val="tx2"/>
                </a:solidFill>
              </a:defRPr>
            </a:lvl1pPr>
            <a:lvl2pPr marL="457063" indent="0">
              <a:buNone/>
              <a:defRPr sz="1799">
                <a:solidFill>
                  <a:schemeClr val="tx1">
                    <a:tint val="75000"/>
                  </a:schemeClr>
                </a:solidFill>
              </a:defRPr>
            </a:lvl2pPr>
            <a:lvl3pPr marL="914126" indent="0">
              <a:buNone/>
              <a:defRPr sz="1600">
                <a:solidFill>
                  <a:schemeClr val="tx1">
                    <a:tint val="75000"/>
                  </a:schemeClr>
                </a:solidFill>
              </a:defRPr>
            </a:lvl3pPr>
            <a:lvl4pPr marL="1371189" indent="0">
              <a:buNone/>
              <a:defRPr sz="1400">
                <a:solidFill>
                  <a:schemeClr val="tx1">
                    <a:tint val="75000"/>
                  </a:schemeClr>
                </a:solidFill>
              </a:defRPr>
            </a:lvl4pPr>
            <a:lvl5pPr marL="1828251" indent="0">
              <a:buNone/>
              <a:defRPr sz="1400">
                <a:solidFill>
                  <a:schemeClr val="tx1">
                    <a:tint val="75000"/>
                  </a:schemeClr>
                </a:solidFill>
              </a:defRPr>
            </a:lvl5pPr>
            <a:lvl6pPr marL="2285314" indent="0">
              <a:buNone/>
              <a:defRPr sz="1400">
                <a:solidFill>
                  <a:schemeClr val="tx1">
                    <a:tint val="75000"/>
                  </a:schemeClr>
                </a:solidFill>
              </a:defRPr>
            </a:lvl6pPr>
            <a:lvl7pPr marL="2742377" indent="0">
              <a:buNone/>
              <a:defRPr sz="1400">
                <a:solidFill>
                  <a:schemeClr val="tx1">
                    <a:tint val="75000"/>
                  </a:schemeClr>
                </a:solidFill>
              </a:defRPr>
            </a:lvl7pPr>
            <a:lvl8pPr marL="3199440" indent="0">
              <a:buNone/>
              <a:defRPr sz="1400">
                <a:solidFill>
                  <a:schemeClr val="tx1">
                    <a:tint val="75000"/>
                  </a:schemeClr>
                </a:solidFill>
              </a:defRPr>
            </a:lvl8pPr>
            <a:lvl9pPr marL="365650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dirty="0"/>
              <a:t>October 2016</a:t>
            </a:r>
            <a:endParaRPr lang="en-IE" dirty="0"/>
          </a:p>
        </p:txBody>
      </p:sp>
      <p:sp>
        <p:nvSpPr>
          <p:cNvPr id="5" name="Footer Placeholder 4"/>
          <p:cNvSpPr>
            <a:spLocks noGrp="1"/>
          </p:cNvSpPr>
          <p:nvPr>
            <p:ph type="ftr" sz="quarter" idx="11"/>
          </p:nvPr>
        </p:nvSpPr>
        <p:spPr/>
        <p:txBody>
          <a:bodyPr/>
          <a:lstStyle/>
          <a:p>
            <a:r>
              <a:rPr lang="en-IE" dirty="0"/>
              <a:t>Ronan Lyons | ICS Dilosk | April 2018</a:t>
            </a:r>
          </a:p>
        </p:txBody>
      </p:sp>
      <p:sp>
        <p:nvSpPr>
          <p:cNvPr id="6" name="Slide Number Placeholder 5"/>
          <p:cNvSpPr>
            <a:spLocks noGrp="1"/>
          </p:cNvSpPr>
          <p:nvPr>
            <p:ph type="sldNum" sz="quarter" idx="12"/>
          </p:nvPr>
        </p:nvSpPr>
        <p:spPr/>
        <p:txBody>
          <a:bodyPr/>
          <a:lstStyle/>
          <a:p>
            <a:fld id="{DB834479-65BD-4D28-9C3A-8FA0E8CADE9B}" type="slidenum">
              <a:rPr lang="en-IE" smtClean="0"/>
              <a:t>‹#›</a:t>
            </a:fld>
            <a:endParaRPr lang="en-IE" dirty="0"/>
          </a:p>
        </p:txBody>
      </p:sp>
      <p:cxnSp>
        <p:nvCxnSpPr>
          <p:cNvPr id="7" name="Straight Connector 6"/>
          <p:cNvCxnSpPr/>
          <p:nvPr/>
        </p:nvCxnSpPr>
        <p:spPr>
          <a:xfrm>
            <a:off x="975106" y="4599432"/>
            <a:ext cx="104620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93732314"/>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441" y="1673352"/>
            <a:ext cx="5383398" cy="4718304"/>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986" y="1673352"/>
            <a:ext cx="5383398" cy="4718304"/>
          </a:xfrm>
        </p:spPr>
        <p:txBody>
          <a:bodyPr/>
          <a:lstStyle>
            <a:lvl1pPr>
              <a:defRPr sz="2799"/>
            </a:lvl1pPr>
            <a:lvl2pPr>
              <a:defRPr sz="2399"/>
            </a:lvl2pPr>
            <a:lvl3pPr>
              <a:defRPr sz="1999"/>
            </a:lvl3pPr>
            <a:lvl4pPr>
              <a:defRPr sz="1799"/>
            </a:lvl4pPr>
            <a:lvl5pPr>
              <a:defRPr sz="1799"/>
            </a:lvl5pPr>
            <a:lvl6pPr>
              <a:defRPr sz="1799"/>
            </a:lvl6pPr>
            <a:lvl7pPr>
              <a:defRPr sz="1799"/>
            </a:lvl7pPr>
            <a:lvl8pPr>
              <a:defRPr sz="1799"/>
            </a:lvl8pPr>
            <a:lvl9pPr>
              <a:defRPr sz="17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dirty="0"/>
              <a:t>October 2016</a:t>
            </a:r>
            <a:endParaRPr lang="en-IE" dirty="0"/>
          </a:p>
        </p:txBody>
      </p:sp>
      <p:sp>
        <p:nvSpPr>
          <p:cNvPr id="6" name="Footer Placeholder 5"/>
          <p:cNvSpPr>
            <a:spLocks noGrp="1"/>
          </p:cNvSpPr>
          <p:nvPr>
            <p:ph type="ftr" sz="quarter" idx="11"/>
          </p:nvPr>
        </p:nvSpPr>
        <p:spPr/>
        <p:txBody>
          <a:bodyPr/>
          <a:lstStyle/>
          <a:p>
            <a:r>
              <a:rPr lang="en-IE" dirty="0"/>
              <a:t>Ronan Lyons | ICS Dilosk | April 2018</a:t>
            </a:r>
          </a:p>
        </p:txBody>
      </p:sp>
      <p:sp>
        <p:nvSpPr>
          <p:cNvPr id="7" name="Slide Number Placeholder 6"/>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10994353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441"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999" b="0">
                <a:solidFill>
                  <a:schemeClr val="tx2"/>
                </a:solidFill>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p:cNvSpPr>
            <a:spLocks noGrp="1"/>
          </p:cNvSpPr>
          <p:nvPr>
            <p:ph sz="half" idx="2"/>
          </p:nvPr>
        </p:nvSpPr>
        <p:spPr>
          <a:xfrm>
            <a:off x="609441" y="2438400"/>
            <a:ext cx="524119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8189" y="1676400"/>
            <a:ext cx="5241195"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999" b="0" kern="1200" dirty="0" smtClean="0">
                <a:solidFill>
                  <a:schemeClr val="tx2"/>
                </a:solidFill>
                <a:latin typeface="+mn-lt"/>
                <a:ea typeface="+mn-ea"/>
                <a:cs typeface="+mn-cs"/>
              </a:defRPr>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338189" y="2438400"/>
            <a:ext cx="5241195" cy="3951288"/>
          </a:xfrm>
        </p:spPr>
        <p:txBody>
          <a:bodyPr/>
          <a:lstStyle>
            <a:lvl1pPr>
              <a:defRPr sz="2399"/>
            </a:lvl1pPr>
            <a:lvl2pPr>
              <a:defRPr sz="1999"/>
            </a:lvl2pPr>
            <a:lvl3pPr>
              <a:defRPr sz="1799"/>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dirty="0"/>
              <a:t>October 2016</a:t>
            </a:r>
            <a:endParaRPr lang="en-IE" dirty="0"/>
          </a:p>
        </p:txBody>
      </p:sp>
      <p:sp>
        <p:nvSpPr>
          <p:cNvPr id="8" name="Footer Placeholder 7"/>
          <p:cNvSpPr>
            <a:spLocks noGrp="1"/>
          </p:cNvSpPr>
          <p:nvPr>
            <p:ph type="ftr" sz="quarter" idx="11"/>
          </p:nvPr>
        </p:nvSpPr>
        <p:spPr/>
        <p:txBody>
          <a:bodyPr/>
          <a:lstStyle/>
          <a:p>
            <a:r>
              <a:rPr lang="en-IE" dirty="0"/>
              <a:t>Ronan Lyons | ICS Dilosk | April 2018</a:t>
            </a:r>
          </a:p>
        </p:txBody>
      </p:sp>
      <p:sp>
        <p:nvSpPr>
          <p:cNvPr id="9" name="Slide Number Placeholder 8"/>
          <p:cNvSpPr>
            <a:spLocks noGrp="1"/>
          </p:cNvSpPr>
          <p:nvPr>
            <p:ph type="sldNum" sz="quarter" idx="12"/>
          </p:nvPr>
        </p:nvSpPr>
        <p:spPr/>
        <p:txBody>
          <a:bodyPr/>
          <a:lstStyle/>
          <a:p>
            <a:fld id="{DB834479-65BD-4D28-9C3A-8FA0E8CADE9B}" type="slidenum">
              <a:rPr lang="en-IE" smtClean="0"/>
              <a:t>‹#›</a:t>
            </a:fld>
            <a:endParaRPr lang="en-IE" dirty="0"/>
          </a:p>
        </p:txBody>
      </p:sp>
      <p:cxnSp>
        <p:nvCxnSpPr>
          <p:cNvPr id="11" name="Straight Connector 10"/>
          <p:cNvCxnSpPr/>
          <p:nvPr/>
        </p:nvCxnSpPr>
        <p:spPr>
          <a:xfrm rot="5400000">
            <a:off x="3740361"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445240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dirty="0"/>
              <a:t>October 2016</a:t>
            </a:r>
            <a:endParaRPr lang="en-IE" dirty="0"/>
          </a:p>
        </p:txBody>
      </p:sp>
      <p:sp>
        <p:nvSpPr>
          <p:cNvPr id="4" name="Footer Placeholder 3"/>
          <p:cNvSpPr>
            <a:spLocks noGrp="1"/>
          </p:cNvSpPr>
          <p:nvPr>
            <p:ph type="ftr" sz="quarter" idx="11"/>
          </p:nvPr>
        </p:nvSpPr>
        <p:spPr/>
        <p:txBody>
          <a:bodyPr/>
          <a:lstStyle/>
          <a:p>
            <a:r>
              <a:rPr lang="en-IE" dirty="0"/>
              <a:t>Ronan Lyons | ICS Dilosk | April 2018</a:t>
            </a:r>
          </a:p>
        </p:txBody>
      </p:sp>
      <p:sp>
        <p:nvSpPr>
          <p:cNvPr id="5" name="Slide Number Placeholder 4"/>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2688108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a:t>October 2016</a:t>
            </a:r>
            <a:endParaRPr lang="en-IE" dirty="0"/>
          </a:p>
        </p:txBody>
      </p:sp>
      <p:sp>
        <p:nvSpPr>
          <p:cNvPr id="3" name="Footer Placeholder 2"/>
          <p:cNvSpPr>
            <a:spLocks noGrp="1"/>
          </p:cNvSpPr>
          <p:nvPr>
            <p:ph type="ftr" sz="quarter" idx="11"/>
          </p:nvPr>
        </p:nvSpPr>
        <p:spPr/>
        <p:txBody>
          <a:bodyPr/>
          <a:lstStyle/>
          <a:p>
            <a:r>
              <a:rPr lang="en-IE" dirty="0"/>
              <a:t>Ronan Lyons | ICS Dilosk | April 2018</a:t>
            </a:r>
          </a:p>
        </p:txBody>
      </p:sp>
      <p:sp>
        <p:nvSpPr>
          <p:cNvPr id="4" name="Slide Number Placeholder 3"/>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1552093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6"/>
            <a:ext cx="10360501" cy="1470025"/>
          </a:xfrm>
        </p:spPr>
        <p:txBody>
          <a:bodyPr/>
          <a:lstStyle/>
          <a:p>
            <a:r>
              <a:rPr lang="ga-IE" dirty="0"/>
              <a:t>Click to edit Master title style</a:t>
            </a:r>
            <a:endParaRPr lang="en-US" dirty="0"/>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ga-IE"/>
              <a:t>Click to edit Master subtitle style</a:t>
            </a:r>
            <a:endParaRPr lang="en-US"/>
          </a:p>
        </p:txBody>
      </p:sp>
      <p:sp>
        <p:nvSpPr>
          <p:cNvPr id="6" name="Slide Number Placeholder 5"/>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28819225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792080"/>
            <a:ext cx="2852185" cy="1261872"/>
          </a:xfrm>
        </p:spPr>
        <p:txBody>
          <a:bodyPr anchor="b">
            <a:noAutofit/>
          </a:bodyPr>
          <a:lstStyle>
            <a:lvl1pPr algn="l">
              <a:defRPr sz="2399" b="0"/>
            </a:lvl1pPr>
          </a:lstStyle>
          <a:p>
            <a:r>
              <a:rPr lang="en-US"/>
              <a:t>Click to edit Master title style</a:t>
            </a:r>
            <a:endParaRPr lang="en-US" dirty="0"/>
          </a:p>
        </p:txBody>
      </p:sp>
      <p:sp>
        <p:nvSpPr>
          <p:cNvPr id="3" name="Content Placeholder 2"/>
          <p:cNvSpPr>
            <a:spLocks noGrp="1"/>
          </p:cNvSpPr>
          <p:nvPr>
            <p:ph idx="1"/>
          </p:nvPr>
        </p:nvSpPr>
        <p:spPr>
          <a:xfrm>
            <a:off x="3961368" y="792080"/>
            <a:ext cx="7618016" cy="5577840"/>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442" y="2130554"/>
            <a:ext cx="2852185" cy="4243615"/>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October 2016</a:t>
            </a:r>
            <a:endParaRPr lang="en-IE" dirty="0"/>
          </a:p>
        </p:txBody>
      </p:sp>
      <p:sp>
        <p:nvSpPr>
          <p:cNvPr id="6" name="Footer Placeholder 5"/>
          <p:cNvSpPr>
            <a:spLocks noGrp="1"/>
          </p:cNvSpPr>
          <p:nvPr>
            <p:ph type="ftr" sz="quarter" idx="11"/>
          </p:nvPr>
        </p:nvSpPr>
        <p:spPr/>
        <p:txBody>
          <a:bodyPr/>
          <a:lstStyle/>
          <a:p>
            <a:r>
              <a:rPr lang="en-IE" dirty="0"/>
              <a:t>Ronan Lyons | ICS Dilosk | April 2018</a:t>
            </a:r>
          </a:p>
        </p:txBody>
      </p:sp>
      <p:sp>
        <p:nvSpPr>
          <p:cNvPr id="7" name="Slide Number Placeholder 6"/>
          <p:cNvSpPr>
            <a:spLocks noGrp="1"/>
          </p:cNvSpPr>
          <p:nvPr>
            <p:ph type="sldNum" sz="quarter" idx="12"/>
          </p:nvPr>
        </p:nvSpPr>
        <p:spPr/>
        <p:txBody>
          <a:bodyPr/>
          <a:lstStyle/>
          <a:p>
            <a:fld id="{DB834479-65BD-4D28-9C3A-8FA0E8CADE9B}" type="slidenum">
              <a:rPr lang="en-IE" smtClean="0"/>
              <a:t>‹#›</a:t>
            </a:fld>
            <a:endParaRPr lang="en-IE" dirty="0"/>
          </a:p>
        </p:txBody>
      </p:sp>
      <p:cxnSp>
        <p:nvCxnSpPr>
          <p:cNvPr id="9" name="Straight Connector 8"/>
          <p:cNvCxnSpPr/>
          <p:nvPr/>
        </p:nvCxnSpPr>
        <p:spPr>
          <a:xfrm rot="5400000">
            <a:off x="911188" y="3579943"/>
            <a:ext cx="5577840" cy="2116"/>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92020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2" y="792480"/>
            <a:ext cx="2856163" cy="1264920"/>
          </a:xfrm>
        </p:spPr>
        <p:txBody>
          <a:bodyPr anchor="b">
            <a:normAutofit/>
          </a:bodyPr>
          <a:lstStyle>
            <a:lvl1pPr algn="l">
              <a:defRPr sz="2399" b="0"/>
            </a:lvl1pPr>
          </a:lstStyle>
          <a:p>
            <a:r>
              <a:rPr lang="en-US"/>
              <a:t>Click to edit Master title style</a:t>
            </a:r>
            <a:endParaRPr lang="en-US" dirty="0"/>
          </a:p>
        </p:txBody>
      </p:sp>
      <p:sp>
        <p:nvSpPr>
          <p:cNvPr id="3" name="Picture Placeholder 2"/>
          <p:cNvSpPr>
            <a:spLocks noGrp="1"/>
          </p:cNvSpPr>
          <p:nvPr>
            <p:ph type="pic" idx="1"/>
          </p:nvPr>
        </p:nvSpPr>
        <p:spPr>
          <a:xfrm>
            <a:off x="3810487" y="838201"/>
            <a:ext cx="787047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r>
              <a:rPr lang="en-US" dirty="0"/>
              <a:t>Click icon to add picture</a:t>
            </a:r>
          </a:p>
        </p:txBody>
      </p:sp>
      <p:sp>
        <p:nvSpPr>
          <p:cNvPr id="4" name="Text Placeholder 3"/>
          <p:cNvSpPr>
            <a:spLocks noGrp="1"/>
          </p:cNvSpPr>
          <p:nvPr>
            <p:ph type="body" sz="half" idx="2"/>
          </p:nvPr>
        </p:nvSpPr>
        <p:spPr>
          <a:xfrm>
            <a:off x="609441" y="2133600"/>
            <a:ext cx="2852185" cy="4242816"/>
          </a:xfrm>
        </p:spPr>
        <p:txBody>
          <a:bodyPr/>
          <a:lstStyle>
            <a:lvl1pPr marL="0" indent="0">
              <a:buNone/>
              <a:defRPr sz="1400"/>
            </a:lvl1pPr>
            <a:lvl2pPr marL="457063" indent="0">
              <a:buNone/>
              <a:defRPr sz="1200"/>
            </a:lvl2pPr>
            <a:lvl3pPr marL="914126" indent="0">
              <a:buNone/>
              <a:defRPr sz="1000"/>
            </a:lvl3pPr>
            <a:lvl4pPr marL="1371189" indent="0">
              <a:buNone/>
              <a:defRPr sz="900"/>
            </a:lvl4pPr>
            <a:lvl5pPr marL="1828251" indent="0">
              <a:buNone/>
              <a:defRPr sz="900"/>
            </a:lvl5pPr>
            <a:lvl6pPr marL="2285314" indent="0">
              <a:buNone/>
              <a:defRPr sz="900"/>
            </a:lvl6pPr>
            <a:lvl7pPr marL="2742377" indent="0">
              <a:buNone/>
              <a:defRPr sz="900"/>
            </a:lvl7pPr>
            <a:lvl8pPr marL="3199440" indent="0">
              <a:buNone/>
              <a:defRPr sz="900"/>
            </a:lvl8pPr>
            <a:lvl9pPr marL="365650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dirty="0"/>
              <a:t>October 2016</a:t>
            </a:r>
            <a:endParaRPr lang="en-IE" dirty="0"/>
          </a:p>
        </p:txBody>
      </p:sp>
      <p:sp>
        <p:nvSpPr>
          <p:cNvPr id="6" name="Footer Placeholder 5"/>
          <p:cNvSpPr>
            <a:spLocks noGrp="1"/>
          </p:cNvSpPr>
          <p:nvPr>
            <p:ph type="ftr" sz="quarter" idx="11"/>
          </p:nvPr>
        </p:nvSpPr>
        <p:spPr/>
        <p:txBody>
          <a:bodyPr/>
          <a:lstStyle/>
          <a:p>
            <a:r>
              <a:rPr lang="en-IE" dirty="0"/>
              <a:t>Ronan Lyons | ICS Dilosk | April 2018</a:t>
            </a:r>
          </a:p>
        </p:txBody>
      </p:sp>
      <p:sp>
        <p:nvSpPr>
          <p:cNvPr id="7" name="Slide Number Placeholder 6"/>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17358346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dirty="0"/>
              <a:t>October 2016</a:t>
            </a:r>
            <a:endParaRPr lang="en-IE" dirty="0"/>
          </a:p>
        </p:txBody>
      </p:sp>
      <p:sp>
        <p:nvSpPr>
          <p:cNvPr id="5" name="Footer Placeholder 4"/>
          <p:cNvSpPr>
            <a:spLocks noGrp="1"/>
          </p:cNvSpPr>
          <p:nvPr>
            <p:ph type="ftr" sz="quarter" idx="11"/>
          </p:nvPr>
        </p:nvSpPr>
        <p:spPr/>
        <p:txBody>
          <a:bodyPr/>
          <a:lstStyle/>
          <a:p>
            <a:r>
              <a:rPr lang="en-IE" dirty="0"/>
              <a:t>Ronan Lyons | ICS Dilosk | April 2018</a:t>
            </a:r>
          </a:p>
        </p:txBody>
      </p:sp>
      <p:sp>
        <p:nvSpPr>
          <p:cNvPr id="6" name="Slide Number Placeholder 5"/>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33109329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600"/>
            <a:ext cx="2742486"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609441" y="609600"/>
            <a:ext cx="802431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dirty="0"/>
              <a:t>October 2016</a:t>
            </a:r>
            <a:endParaRPr lang="en-IE" dirty="0"/>
          </a:p>
        </p:txBody>
      </p:sp>
      <p:sp>
        <p:nvSpPr>
          <p:cNvPr id="5" name="Footer Placeholder 4"/>
          <p:cNvSpPr>
            <a:spLocks noGrp="1"/>
          </p:cNvSpPr>
          <p:nvPr>
            <p:ph type="ftr" sz="quarter" idx="11"/>
          </p:nvPr>
        </p:nvSpPr>
        <p:spPr/>
        <p:txBody>
          <a:bodyPr/>
          <a:lstStyle/>
          <a:p>
            <a:r>
              <a:rPr lang="en-IE" dirty="0"/>
              <a:t>Ronan Lyons | ICS Dilosk | April 2018</a:t>
            </a:r>
          </a:p>
        </p:txBody>
      </p:sp>
      <p:sp>
        <p:nvSpPr>
          <p:cNvPr id="6" name="Slide Number Placeholder 5"/>
          <p:cNvSpPr>
            <a:spLocks noGrp="1"/>
          </p:cNvSpPr>
          <p:nvPr>
            <p:ph type="sldNum" sz="quarter" idx="12"/>
          </p:nvPr>
        </p:nvSpPr>
        <p:spPr/>
        <p:txBody>
          <a:bodyPr/>
          <a:lstStyle/>
          <a:p>
            <a:fld id="{DB834479-65BD-4D28-9C3A-8FA0E8CADE9B}" type="slidenum">
              <a:rPr lang="en-IE" smtClean="0"/>
              <a:t>‹#›</a:t>
            </a:fld>
            <a:endParaRPr lang="en-IE" dirty="0"/>
          </a:p>
        </p:txBody>
      </p:sp>
    </p:spTree>
    <p:extLst>
      <p:ext uri="{BB962C8B-B14F-4D97-AF65-F5344CB8AC3E}">
        <p14:creationId xmlns:p14="http://schemas.microsoft.com/office/powerpoint/2010/main" val="1578130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a:t>Click to edit Master title style</a:t>
            </a:r>
            <a:endParaRPr lang="en-US"/>
          </a:p>
        </p:txBody>
      </p:sp>
      <p:sp>
        <p:nvSpPr>
          <p:cNvPr id="3" name="Content Placeholder 2"/>
          <p:cNvSpPr>
            <a:spLocks noGrp="1"/>
          </p:cNvSpPr>
          <p:nvPr>
            <p:ph idx="1"/>
          </p:nvPr>
        </p:nvSpPr>
        <p:spPr/>
        <p:txBody>
          <a:bodyPr/>
          <a:lstStyle/>
          <a:p>
            <a:pPr lvl="0"/>
            <a:r>
              <a:rPr lang="ga-IE"/>
              <a:t>Click to edit Master text styles</a:t>
            </a:r>
          </a:p>
          <a:p>
            <a:pPr lvl="1"/>
            <a:r>
              <a:rPr lang="ga-IE"/>
              <a:t>Second level</a:t>
            </a:r>
          </a:p>
          <a:p>
            <a:pPr lvl="2"/>
            <a:r>
              <a:rPr lang="ga-IE"/>
              <a:t>Third level</a:t>
            </a:r>
          </a:p>
          <a:p>
            <a:pPr lvl="3"/>
            <a:r>
              <a:rPr lang="ga-IE"/>
              <a:t>Fourth level</a:t>
            </a:r>
          </a:p>
          <a:p>
            <a:pPr lvl="4"/>
            <a:r>
              <a:rPr lang="ga-IE"/>
              <a:t>Fifth level</a:t>
            </a:r>
            <a:endParaRPr lang="en-US"/>
          </a:p>
        </p:txBody>
      </p:sp>
      <p:sp>
        <p:nvSpPr>
          <p:cNvPr id="6" name="Slide Number Placeholder 5"/>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3919414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833" y="4406901"/>
            <a:ext cx="10360501" cy="1142629"/>
          </a:xfrm>
        </p:spPr>
        <p:txBody>
          <a:bodyPr anchor="t">
            <a:normAutofit/>
          </a:bodyPr>
          <a:lstStyle>
            <a:lvl1pPr algn="l">
              <a:defRPr sz="3200" b="1" cap="all"/>
            </a:lvl1pPr>
          </a:lstStyle>
          <a:p>
            <a:r>
              <a:rPr lang="ga-IE" dirty="0"/>
              <a:t>Click to edit Master title style</a:t>
            </a:r>
            <a:endParaRPr lang="en-US" dirty="0"/>
          </a:p>
        </p:txBody>
      </p:sp>
      <p:sp>
        <p:nvSpPr>
          <p:cNvPr id="3" name="Text Placeholder 2"/>
          <p:cNvSpPr>
            <a:spLocks noGrp="1"/>
          </p:cNvSpPr>
          <p:nvPr>
            <p:ph type="body" idx="1"/>
          </p:nvPr>
        </p:nvSpPr>
        <p:spPr>
          <a:xfrm>
            <a:off x="962833" y="2906713"/>
            <a:ext cx="10360501"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ga-IE"/>
              <a:t>Click to edit Master text styles</a:t>
            </a:r>
          </a:p>
        </p:txBody>
      </p:sp>
      <p:sp>
        <p:nvSpPr>
          <p:cNvPr id="6" name="Slide Number Placeholder 5"/>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2938321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style</a:t>
            </a:r>
            <a:endParaRPr lang="en-US" dirty="0"/>
          </a:p>
        </p:txBody>
      </p:sp>
      <p:sp>
        <p:nvSpPr>
          <p:cNvPr id="3" name="Content Placeholder 2"/>
          <p:cNvSpPr>
            <a:spLocks noGrp="1"/>
          </p:cNvSpPr>
          <p:nvPr>
            <p:ph sz="half" idx="1"/>
          </p:nvPr>
        </p:nvSpPr>
        <p:spPr>
          <a:xfrm>
            <a:off x="839902" y="1600202"/>
            <a:ext cx="5449290" cy="39933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Content Placeholder 3"/>
          <p:cNvSpPr>
            <a:spLocks noGrp="1"/>
          </p:cNvSpPr>
          <p:nvPr>
            <p:ph sz="half" idx="2"/>
          </p:nvPr>
        </p:nvSpPr>
        <p:spPr>
          <a:xfrm>
            <a:off x="6474096" y="1600143"/>
            <a:ext cx="4786337" cy="399343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7" name="Slide Number Placeholder 6"/>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2257044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22193" y="730610"/>
            <a:ext cx="10607755" cy="687028"/>
          </a:xfrm>
        </p:spPr>
        <p:txBody>
          <a:bodyPr/>
          <a:lstStyle>
            <a:lvl1pPr>
              <a:defRPr/>
            </a:lvl1pPr>
          </a:lstStyle>
          <a:p>
            <a:r>
              <a:rPr lang="ga-IE" dirty="0"/>
              <a:t>Click to edit Master title style</a:t>
            </a:r>
            <a:endParaRPr lang="en-US" dirty="0"/>
          </a:p>
        </p:txBody>
      </p:sp>
      <p:sp>
        <p:nvSpPr>
          <p:cNvPr id="3" name="Text Placeholder 2"/>
          <p:cNvSpPr>
            <a:spLocks noGrp="1"/>
          </p:cNvSpPr>
          <p:nvPr>
            <p:ph type="body" idx="1"/>
          </p:nvPr>
        </p:nvSpPr>
        <p:spPr>
          <a:xfrm>
            <a:off x="822193" y="1535113"/>
            <a:ext cx="5090851"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dirty="0"/>
              <a:t>Click to edit Master text styles</a:t>
            </a:r>
          </a:p>
        </p:txBody>
      </p:sp>
      <p:sp>
        <p:nvSpPr>
          <p:cNvPr id="4" name="Content Placeholder 3"/>
          <p:cNvSpPr>
            <a:spLocks noGrp="1"/>
          </p:cNvSpPr>
          <p:nvPr>
            <p:ph sz="half" idx="2"/>
          </p:nvPr>
        </p:nvSpPr>
        <p:spPr>
          <a:xfrm>
            <a:off x="822193" y="2174875"/>
            <a:ext cx="5090851" cy="34554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5" name="Text Placeholder 4"/>
          <p:cNvSpPr>
            <a:spLocks noGrp="1"/>
          </p:cNvSpPr>
          <p:nvPr>
            <p:ph type="body" sz="quarter" idx="3"/>
          </p:nvPr>
        </p:nvSpPr>
        <p:spPr>
          <a:xfrm>
            <a:off x="6096162" y="1535113"/>
            <a:ext cx="5238194"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ga-IE"/>
              <a:t>Click to edit Master text styles</a:t>
            </a:r>
          </a:p>
        </p:txBody>
      </p:sp>
      <p:sp>
        <p:nvSpPr>
          <p:cNvPr id="6" name="Content Placeholder 5"/>
          <p:cNvSpPr>
            <a:spLocks noGrp="1"/>
          </p:cNvSpPr>
          <p:nvPr>
            <p:ph sz="quarter" idx="4"/>
          </p:nvPr>
        </p:nvSpPr>
        <p:spPr>
          <a:xfrm>
            <a:off x="6096162" y="2174875"/>
            <a:ext cx="5238194" cy="34554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9" name="Slide Number Placeholder 8"/>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452716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ga-IE" dirty="0"/>
              <a:t>Click to edit Master title style</a:t>
            </a:r>
            <a:endParaRPr lang="en-US" dirty="0"/>
          </a:p>
        </p:txBody>
      </p:sp>
      <p:sp>
        <p:nvSpPr>
          <p:cNvPr id="5" name="Slide Number Placeholder 4"/>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2765345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9715393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6875" y="697362"/>
            <a:ext cx="3782606" cy="737738"/>
          </a:xfrm>
        </p:spPr>
        <p:txBody>
          <a:bodyPr anchor="b"/>
          <a:lstStyle>
            <a:lvl1pPr algn="l">
              <a:defRPr sz="2000" b="1"/>
            </a:lvl1pPr>
          </a:lstStyle>
          <a:p>
            <a:r>
              <a:rPr lang="ga-IE"/>
              <a:t>Click to edit Master title style</a:t>
            </a:r>
            <a:endParaRPr lang="en-US"/>
          </a:p>
        </p:txBody>
      </p:sp>
      <p:sp>
        <p:nvSpPr>
          <p:cNvPr id="3" name="Content Placeholder 2"/>
          <p:cNvSpPr>
            <a:spLocks noGrp="1"/>
          </p:cNvSpPr>
          <p:nvPr>
            <p:ph idx="1"/>
          </p:nvPr>
        </p:nvSpPr>
        <p:spPr>
          <a:xfrm>
            <a:off x="4889111" y="697362"/>
            <a:ext cx="6356598" cy="483748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4" name="Text Placeholder 3"/>
          <p:cNvSpPr>
            <a:spLocks noGrp="1"/>
          </p:cNvSpPr>
          <p:nvPr>
            <p:ph type="body" sz="half" idx="2"/>
          </p:nvPr>
        </p:nvSpPr>
        <p:spPr>
          <a:xfrm>
            <a:off x="836875" y="1534195"/>
            <a:ext cx="3782606" cy="400065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ga-IE"/>
              <a:t>Click to edit Master text styles</a:t>
            </a:r>
          </a:p>
        </p:txBody>
      </p:sp>
      <p:sp>
        <p:nvSpPr>
          <p:cNvPr id="7" name="Slide Number Placeholder 6"/>
          <p:cNvSpPr>
            <a:spLocks noGrp="1"/>
          </p:cNvSpPr>
          <p:nvPr>
            <p:ph type="sldNum" sz="quarter" idx="12"/>
          </p:nvPr>
        </p:nvSpPr>
        <p:spPr/>
        <p:txBody>
          <a:bodyPr/>
          <a:lstStyle/>
          <a:p>
            <a:fld id="{3AE29123-91E4-E649-A0AF-5AFF1BBAE135}" type="slidenum">
              <a:rPr lang="en-US" smtClean="0"/>
              <a:t>‹#›</a:t>
            </a:fld>
            <a:endParaRPr lang="en-US" dirty="0"/>
          </a:p>
        </p:txBody>
      </p:sp>
    </p:spTree>
    <p:extLst>
      <p:ext uri="{BB962C8B-B14F-4D97-AF65-F5344CB8AC3E}">
        <p14:creationId xmlns:p14="http://schemas.microsoft.com/office/powerpoint/2010/main" val="13090618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672878" y="597069"/>
            <a:ext cx="10879792" cy="5117733"/>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6876" y="756087"/>
            <a:ext cx="10415660" cy="932261"/>
          </a:xfrm>
          <a:prstGeom prst="rect">
            <a:avLst/>
          </a:prstGeom>
        </p:spPr>
        <p:txBody>
          <a:bodyPr vert="horz" lIns="91440" tIns="45720" rIns="91440" bIns="45720" rtlCol="0" anchor="ctr">
            <a:normAutofit/>
          </a:bodyPr>
          <a:lstStyle/>
          <a:p>
            <a:r>
              <a:rPr lang="ga-IE" dirty="0"/>
              <a:t>Click to edit Master title style</a:t>
            </a:r>
            <a:endParaRPr lang="en-US" dirty="0"/>
          </a:p>
        </p:txBody>
      </p:sp>
      <p:sp>
        <p:nvSpPr>
          <p:cNvPr id="3" name="Text Placeholder 2"/>
          <p:cNvSpPr>
            <a:spLocks noGrp="1"/>
          </p:cNvSpPr>
          <p:nvPr>
            <p:ph type="body" idx="1"/>
          </p:nvPr>
        </p:nvSpPr>
        <p:spPr>
          <a:xfrm>
            <a:off x="836876" y="1857184"/>
            <a:ext cx="10415660" cy="3736389"/>
          </a:xfrm>
          <a:prstGeom prst="rect">
            <a:avLst/>
          </a:prstGeom>
        </p:spPr>
        <p:txBody>
          <a:bodyPr vert="horz" lIns="91440" tIns="45720" rIns="91440" bIns="45720" rtlCol="0">
            <a:normAutofit/>
          </a:bodyPr>
          <a:lstStyle/>
          <a:p>
            <a:pPr lvl="0"/>
            <a:r>
              <a:rPr lang="ga-IE" dirty="0"/>
              <a:t>Click to edit Master text styles</a:t>
            </a:r>
          </a:p>
          <a:p>
            <a:pPr lvl="1"/>
            <a:r>
              <a:rPr lang="ga-IE" dirty="0"/>
              <a:t>Second level</a:t>
            </a:r>
          </a:p>
          <a:p>
            <a:pPr lvl="2"/>
            <a:r>
              <a:rPr lang="ga-IE" dirty="0"/>
              <a:t>Third level</a:t>
            </a:r>
          </a:p>
          <a:p>
            <a:pPr lvl="3"/>
            <a:r>
              <a:rPr lang="ga-IE" dirty="0"/>
              <a:t>Fourth level</a:t>
            </a:r>
          </a:p>
          <a:p>
            <a:pPr lvl="4"/>
            <a:r>
              <a:rPr lang="ga-IE" dirty="0"/>
              <a:t>Fifth level</a:t>
            </a:r>
            <a:endParaRPr lang="en-US" dirty="0"/>
          </a:p>
        </p:txBody>
      </p:sp>
      <p:sp>
        <p:nvSpPr>
          <p:cNvPr id="6" name="Slide Number Placeholder 5"/>
          <p:cNvSpPr>
            <a:spLocks noGrp="1"/>
          </p:cNvSpPr>
          <p:nvPr>
            <p:ph type="sldNum" sz="quarter" idx="4"/>
          </p:nvPr>
        </p:nvSpPr>
        <p:spPr>
          <a:xfrm>
            <a:off x="8735325" y="6002562"/>
            <a:ext cx="2694623" cy="377936"/>
          </a:xfrm>
          <a:prstGeom prst="rect">
            <a:avLst/>
          </a:prstGeom>
        </p:spPr>
        <p:txBody>
          <a:bodyPr vert="horz" lIns="91440" tIns="45720" rIns="91440" bIns="45720" rtlCol="0" anchor="ctr"/>
          <a:lstStyle>
            <a:lvl1pPr algn="r">
              <a:defRPr sz="1800">
                <a:solidFill>
                  <a:srgbClr val="CF043C"/>
                </a:solidFill>
              </a:defRPr>
            </a:lvl1pPr>
          </a:lstStyle>
          <a:p>
            <a:fld id="{3AE29123-91E4-E649-A0AF-5AFF1BBAE135}" type="slidenum">
              <a:rPr lang="en-US" smtClean="0"/>
              <a:pPr/>
              <a:t>‹#›</a:t>
            </a:fld>
            <a:endParaRPr lang="en-US" dirty="0"/>
          </a:p>
        </p:txBody>
      </p:sp>
      <p:pic>
        <p:nvPicPr>
          <p:cNvPr id="7" name="Picture 6"/>
          <p:cNvPicPr>
            <a:picLocks noChangeAspect="1"/>
          </p:cNvPicPr>
          <p:nvPr userDrawn="1"/>
        </p:nvPicPr>
        <p:blipFill>
          <a:blip r:embed="rId14"/>
          <a:stretch>
            <a:fillRect/>
          </a:stretch>
        </p:blipFill>
        <p:spPr>
          <a:xfrm>
            <a:off x="672878" y="6002561"/>
            <a:ext cx="4378520" cy="377936"/>
          </a:xfrm>
          <a:prstGeom prst="rect">
            <a:avLst/>
          </a:prstGeom>
        </p:spPr>
      </p:pic>
      <p:sp>
        <p:nvSpPr>
          <p:cNvPr id="9" name="Oval 8"/>
          <p:cNvSpPr/>
          <p:nvPr userDrawn="1"/>
        </p:nvSpPr>
        <p:spPr>
          <a:xfrm>
            <a:off x="11416292" y="2583345"/>
            <a:ext cx="1581355" cy="1581355"/>
          </a:xfrm>
          <a:prstGeom prst="ellipse">
            <a:avLst/>
          </a:prstGeom>
          <a:solidFill>
            <a:srgbClr val="C3002F">
              <a:alpha val="9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1340189"/>
      </p:ext>
    </p:extLst>
  </p:cSld>
  <p:clrMap bg1="lt1" tx1="dk1" bg2="lt2" tx2="dk2" accent1="accent1" accent2="accent2" accent3="accent3" accent4="accent4" accent5="accent5" accent6="accent6" hlink="hlink" folHlink="folHlink"/>
  <p:sldLayoutIdLst>
    <p:sldLayoutId id="2147483660"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xStyles>
    <p:titleStyle>
      <a:lvl1pPr algn="l" defTabSz="457200" rtl="0" eaLnBrk="1" latinLnBrk="0" hangingPunct="1">
        <a:spcBef>
          <a:spcPct val="0"/>
        </a:spcBef>
        <a:buNone/>
        <a:defRPr sz="3600" b="1" i="0" kern="1200">
          <a:solidFill>
            <a:srgbClr val="CF043C"/>
          </a:solidFill>
          <a:latin typeface="Arial"/>
          <a:ea typeface="+mj-ea"/>
          <a:cs typeface="Arial"/>
        </a:defRPr>
      </a:lvl1pPr>
    </p:titleStyle>
    <p:body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12188825"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2" name="Title Placeholder 1"/>
          <p:cNvSpPr>
            <a:spLocks noGrp="1"/>
          </p:cNvSpPr>
          <p:nvPr>
            <p:ph type="title"/>
          </p:nvPr>
        </p:nvSpPr>
        <p:spPr>
          <a:xfrm>
            <a:off x="609441" y="533400"/>
            <a:ext cx="10969943" cy="9906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441" y="1600200"/>
            <a:ext cx="10969943" cy="4876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p:nvSpPr>
        <p:spPr>
          <a:xfrm>
            <a:off x="0" y="0"/>
            <a:ext cx="12188825"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dirty="0"/>
          </a:p>
        </p:txBody>
      </p:sp>
      <p:sp>
        <p:nvSpPr>
          <p:cNvPr id="4" name="Date Placeholder 3"/>
          <p:cNvSpPr>
            <a:spLocks noGrp="1"/>
          </p:cNvSpPr>
          <p:nvPr>
            <p:ph type="dt" sz="half" idx="2"/>
          </p:nvPr>
        </p:nvSpPr>
        <p:spPr>
          <a:xfrm>
            <a:off x="609441" y="18288"/>
            <a:ext cx="3859795" cy="329184"/>
          </a:xfrm>
          <a:prstGeom prst="rect">
            <a:avLst/>
          </a:prstGeom>
        </p:spPr>
        <p:txBody>
          <a:bodyPr vert="horz" lIns="91440" tIns="45720" rIns="91440" bIns="45720" rtlCol="0" anchor="ctr"/>
          <a:lstStyle>
            <a:lvl1pPr algn="l">
              <a:defRPr sz="1200">
                <a:solidFill>
                  <a:srgbClr val="FFFFFF"/>
                </a:solidFill>
              </a:defRPr>
            </a:lvl1pPr>
          </a:lstStyle>
          <a:p>
            <a:r>
              <a:rPr lang="en-US" dirty="0"/>
              <a:t>October 2016</a:t>
            </a:r>
            <a:endParaRPr lang="en-IE" dirty="0"/>
          </a:p>
        </p:txBody>
      </p:sp>
      <p:sp>
        <p:nvSpPr>
          <p:cNvPr id="5" name="Footer Placeholder 4"/>
          <p:cNvSpPr>
            <a:spLocks noGrp="1"/>
          </p:cNvSpPr>
          <p:nvPr>
            <p:ph type="ftr" sz="quarter" idx="3"/>
          </p:nvPr>
        </p:nvSpPr>
        <p:spPr>
          <a:xfrm>
            <a:off x="4570810" y="18288"/>
            <a:ext cx="5484971" cy="329184"/>
          </a:xfrm>
          <a:prstGeom prst="rect">
            <a:avLst/>
          </a:prstGeom>
        </p:spPr>
        <p:txBody>
          <a:bodyPr vert="horz" lIns="91440" tIns="45720" rIns="91440" bIns="45720" rtlCol="0" anchor="ctr"/>
          <a:lstStyle>
            <a:lvl1pPr algn="ctr">
              <a:defRPr sz="1200">
                <a:solidFill>
                  <a:srgbClr val="FFFFFF"/>
                </a:solidFill>
              </a:defRPr>
            </a:lvl1pPr>
          </a:lstStyle>
          <a:p>
            <a:r>
              <a:rPr lang="en-IE" dirty="0"/>
              <a:t>Ronan Lyons | ICS Dilosk | April 2018</a:t>
            </a:r>
          </a:p>
        </p:txBody>
      </p:sp>
      <p:sp>
        <p:nvSpPr>
          <p:cNvPr id="6" name="Slide Number Placeholder 5"/>
          <p:cNvSpPr>
            <a:spLocks noGrp="1"/>
          </p:cNvSpPr>
          <p:nvPr>
            <p:ph type="sldNum" sz="quarter" idx="4"/>
          </p:nvPr>
        </p:nvSpPr>
        <p:spPr>
          <a:xfrm>
            <a:off x="10157354" y="18288"/>
            <a:ext cx="1422030" cy="329184"/>
          </a:xfrm>
          <a:prstGeom prst="rect">
            <a:avLst/>
          </a:prstGeom>
        </p:spPr>
        <p:txBody>
          <a:bodyPr vert="horz" lIns="91440" tIns="45720" rIns="91440" bIns="45720" rtlCol="0" anchor="ctr"/>
          <a:lstStyle>
            <a:lvl1pPr algn="l">
              <a:defRPr sz="1400" b="1">
                <a:solidFill>
                  <a:srgbClr val="FFFFFF"/>
                </a:solidFill>
              </a:defRPr>
            </a:lvl1pPr>
          </a:lstStyle>
          <a:p>
            <a:fld id="{DB834479-65BD-4D28-9C3A-8FA0E8CADE9B}" type="slidenum">
              <a:rPr lang="en-IE" smtClean="0"/>
              <a:t>‹#›</a:t>
            </a:fld>
            <a:endParaRPr lang="en-IE" dirty="0"/>
          </a:p>
        </p:txBody>
      </p:sp>
    </p:spTree>
    <p:extLst>
      <p:ext uri="{BB962C8B-B14F-4D97-AF65-F5344CB8AC3E}">
        <p14:creationId xmlns:p14="http://schemas.microsoft.com/office/powerpoint/2010/main" val="1177610360"/>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dt="0"/>
  <p:txStyles>
    <p:titleStyle>
      <a:lvl1pPr algn="l" defTabSz="914126" rtl="0" eaLnBrk="1" latinLnBrk="0" hangingPunct="1">
        <a:spcBef>
          <a:spcPct val="0"/>
        </a:spcBef>
        <a:buNone/>
        <a:defRPr sz="2799" kern="1200" spc="-100" baseline="0">
          <a:solidFill>
            <a:schemeClr val="tx2"/>
          </a:solidFill>
          <a:latin typeface="+mj-lt"/>
          <a:ea typeface="+mj-ea"/>
          <a:cs typeface="+mj-cs"/>
        </a:defRPr>
      </a:lvl1pPr>
    </p:titleStyle>
    <p:bodyStyle>
      <a:lvl1pPr marL="182825" indent="-182825" algn="l" defTabSz="914126" rtl="0" eaLnBrk="1" latinLnBrk="0" hangingPunct="1">
        <a:spcBef>
          <a:spcPct val="20000"/>
        </a:spcBef>
        <a:buClr>
          <a:schemeClr val="accent1"/>
        </a:buClr>
        <a:buSzPct val="85000"/>
        <a:buFont typeface="Arial" pitchFamily="34" charset="0"/>
        <a:buChar char="•"/>
        <a:defRPr sz="2399" kern="1200">
          <a:solidFill>
            <a:schemeClr val="tx1"/>
          </a:solidFill>
          <a:latin typeface="+mn-lt"/>
          <a:ea typeface="+mn-ea"/>
          <a:cs typeface="+mn-cs"/>
        </a:defRPr>
      </a:lvl1pPr>
      <a:lvl2pPr marL="457063" indent="-182825" algn="l" defTabSz="914126" rtl="0" eaLnBrk="1" latinLnBrk="0" hangingPunct="1">
        <a:spcBef>
          <a:spcPct val="20000"/>
        </a:spcBef>
        <a:buClr>
          <a:schemeClr val="accent1"/>
        </a:buClr>
        <a:buSzPct val="85000"/>
        <a:buFont typeface="Arial" pitchFamily="34" charset="0"/>
        <a:buChar char="•"/>
        <a:defRPr sz="1999" kern="1200">
          <a:solidFill>
            <a:schemeClr val="tx1"/>
          </a:solidFill>
          <a:latin typeface="+mn-lt"/>
          <a:ea typeface="+mn-ea"/>
          <a:cs typeface="+mn-cs"/>
        </a:defRPr>
      </a:lvl2pPr>
      <a:lvl3pPr marL="731301" indent="-182825" algn="l" defTabSz="914126" rtl="0" eaLnBrk="1" latinLnBrk="0" hangingPunct="1">
        <a:spcBef>
          <a:spcPct val="20000"/>
        </a:spcBef>
        <a:buClr>
          <a:schemeClr val="accent1"/>
        </a:buClr>
        <a:buSzPct val="90000"/>
        <a:buFont typeface="Arial" pitchFamily="34" charset="0"/>
        <a:buChar char="•"/>
        <a:defRPr sz="1799" kern="1200">
          <a:solidFill>
            <a:schemeClr val="tx1"/>
          </a:solidFill>
          <a:latin typeface="+mn-lt"/>
          <a:ea typeface="+mn-ea"/>
          <a:cs typeface="+mn-cs"/>
        </a:defRPr>
      </a:lvl3pPr>
      <a:lvl4pPr marL="1005538" indent="-182825" algn="l" defTabSz="914126"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363" indent="-137119" algn="l" defTabSz="914126"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189" indent="-182825" algn="l" defTabSz="914126"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014" indent="-182825" algn="l" defTabSz="914126"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6839" indent="-182825" algn="l" defTabSz="914126"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19664" indent="-182825" algn="l" defTabSz="914126"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6.xml"/><Relationship Id="rId1" Type="http://schemas.openxmlformats.org/officeDocument/2006/relationships/slideLayout" Target="../slideLayouts/slideLayout16.xml"/><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7.png"/><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7.png"/><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8.xml"/><Relationship Id="rId5" Type="http://schemas.openxmlformats.org/officeDocument/2006/relationships/image" Target="../media/image9.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2.png"/><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3" Type="http://schemas.openxmlformats.org/officeDocument/2006/relationships/hyperlink" Target="mailto:fergus@fcfs.ie" TargetMode="External"/><Relationship Id="rId2" Type="http://schemas.openxmlformats.org/officeDocument/2006/relationships/hyperlink" Target="mailto:cathal@FCFS.ie" TargetMode="Externa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mailto:Joey@fcfs.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8.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5.xml"/><Relationship Id="rId5" Type="http://schemas.openxmlformats.org/officeDocument/2006/relationships/image" Target="../media/image7.png"/><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chart" Target="../charts/chart5.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7.xml"/><Relationship Id="rId5" Type="http://schemas.openxmlformats.org/officeDocument/2006/relationships/image" Target="../media/image7.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19285" y="748705"/>
            <a:ext cx="10455763" cy="559602"/>
          </a:xfrm>
          <a:prstGeom prst="rect">
            <a:avLst/>
          </a:prstGeom>
          <a:noFill/>
        </p:spPr>
        <p:txBody>
          <a:bodyPr vert="horz" lIns="91440" tIns="0" rIns="98947" bIns="49474" rtlCol="0" anchor="t" anchorCtr="0">
            <a:normAutofit/>
          </a:bodyPr>
          <a:lstStyle>
            <a:lvl1pPr algn="l" defTabSz="989472" rtl="0" eaLnBrk="1" latinLnBrk="0" hangingPunct="1">
              <a:spcBef>
                <a:spcPct val="0"/>
              </a:spcBef>
              <a:buNone/>
              <a:defRPr sz="3200" b="1" kern="1200">
                <a:solidFill>
                  <a:schemeClr val="accent6"/>
                </a:solidFill>
                <a:latin typeface="Arial" pitchFamily="34" charset="0"/>
                <a:ea typeface="+mj-ea"/>
                <a:cs typeface="Arial" pitchFamily="34" charset="0"/>
              </a:defRPr>
            </a:lvl1pPr>
          </a:lstStyle>
          <a:p>
            <a:pPr marL="0" marR="0" lvl="0" indent="0" algn="l" defTabSz="989472"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CF043C"/>
              </a:solidFill>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3"/>
          <a:stretch>
            <a:fillRect/>
          </a:stretch>
        </p:blipFill>
        <p:spPr>
          <a:xfrm>
            <a:off x="672878" y="6002561"/>
            <a:ext cx="4378520" cy="377936"/>
          </a:xfrm>
          <a:prstGeom prst="rect">
            <a:avLst/>
          </a:prstGeom>
        </p:spPr>
      </p:pic>
      <p:sp>
        <p:nvSpPr>
          <p:cNvPr id="14" name="Content Placeholder 6">
            <a:extLst>
              <a:ext uri="{FF2B5EF4-FFF2-40B4-BE49-F238E27FC236}">
                <a16:creationId xmlns:a16="http://schemas.microsoft.com/office/drawing/2014/main" id="{D8174BC1-F34A-4AE6-9720-23D99C01DB3C}"/>
              </a:ext>
            </a:extLst>
          </p:cNvPr>
          <p:cNvSpPr txBox="1">
            <a:spLocks/>
          </p:cNvSpPr>
          <p:nvPr/>
        </p:nvSpPr>
        <p:spPr>
          <a:xfrm>
            <a:off x="927448" y="836613"/>
            <a:ext cx="6192688" cy="43214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IE" dirty="0">
              <a:solidFill>
                <a:srgbClr val="CF043C"/>
              </a:solidFill>
              <a:latin typeface="Calibri" panose="020F0502020204030204" pitchFamily="34" charset="0"/>
            </a:endParaRPr>
          </a:p>
        </p:txBody>
      </p:sp>
      <p:pic>
        <p:nvPicPr>
          <p:cNvPr id="11" name="Picture 10">
            <a:extLst>
              <a:ext uri="{FF2B5EF4-FFF2-40B4-BE49-F238E27FC236}">
                <a16:creationId xmlns:a16="http://schemas.microsoft.com/office/drawing/2014/main" id="{5E1948EE-853B-437A-B3C6-95332CA86254}"/>
              </a:ext>
            </a:extLst>
          </p:cNvPr>
          <p:cNvPicPr>
            <a:picLocks noChangeAspect="1"/>
          </p:cNvPicPr>
          <p:nvPr/>
        </p:nvPicPr>
        <p:blipFill>
          <a:blip r:embed="rId4"/>
          <a:stretch>
            <a:fillRect/>
          </a:stretch>
        </p:blipFill>
        <p:spPr>
          <a:xfrm>
            <a:off x="658812" y="628211"/>
            <a:ext cx="10857135" cy="5057775"/>
          </a:xfrm>
          <a:prstGeom prst="rect">
            <a:avLst/>
          </a:prstGeom>
        </p:spPr>
      </p:pic>
      <p:sp>
        <p:nvSpPr>
          <p:cNvPr id="8" name="TextBox 7">
            <a:extLst>
              <a:ext uri="{FF2B5EF4-FFF2-40B4-BE49-F238E27FC236}">
                <a16:creationId xmlns:a16="http://schemas.microsoft.com/office/drawing/2014/main" id="{65DE0C7A-742B-4ACA-B99B-9CCA6B29AB79}"/>
              </a:ext>
            </a:extLst>
          </p:cNvPr>
          <p:cNvSpPr txBox="1"/>
          <p:nvPr/>
        </p:nvSpPr>
        <p:spPr>
          <a:xfrm>
            <a:off x="927448" y="955040"/>
            <a:ext cx="10333929" cy="1200329"/>
          </a:xfrm>
          <a:prstGeom prst="rect">
            <a:avLst/>
          </a:prstGeom>
          <a:solidFill>
            <a:schemeClr val="tx2">
              <a:lumMod val="60000"/>
              <a:lumOff val="40000"/>
            </a:schemeClr>
          </a:solidFill>
        </p:spPr>
        <p:txBody>
          <a:bodyPr wrap="square" rtlCol="0">
            <a:spAutoFit/>
          </a:bodyPr>
          <a:lstStyle/>
          <a:p>
            <a:pPr algn="ctr"/>
            <a:r>
              <a:rPr lang="en-IE" sz="3600" b="1" dirty="0">
                <a:solidFill>
                  <a:schemeClr val="bg1"/>
                </a:solidFill>
              </a:rPr>
              <a:t>BUY TO LET PROPERTY </a:t>
            </a:r>
          </a:p>
          <a:p>
            <a:pPr algn="ctr"/>
            <a:r>
              <a:rPr lang="en-IE" sz="3600" b="1" dirty="0">
                <a:solidFill>
                  <a:schemeClr val="bg1"/>
                </a:solidFill>
              </a:rPr>
              <a:t>AS AN INVESTMENT </a:t>
            </a:r>
          </a:p>
        </p:txBody>
      </p:sp>
      <p:sp>
        <p:nvSpPr>
          <p:cNvPr id="13" name="TextBox 12">
            <a:extLst>
              <a:ext uri="{FF2B5EF4-FFF2-40B4-BE49-F238E27FC236}">
                <a16:creationId xmlns:a16="http://schemas.microsoft.com/office/drawing/2014/main" id="{F25882B9-B59F-46CB-BA14-8EB5AB560F1F}"/>
              </a:ext>
            </a:extLst>
          </p:cNvPr>
          <p:cNvSpPr txBox="1"/>
          <p:nvPr/>
        </p:nvSpPr>
        <p:spPr>
          <a:xfrm>
            <a:off x="919286" y="4595090"/>
            <a:ext cx="5826954" cy="954107"/>
          </a:xfrm>
          <a:prstGeom prst="rect">
            <a:avLst/>
          </a:prstGeom>
          <a:noFill/>
        </p:spPr>
        <p:txBody>
          <a:bodyPr wrap="square" rtlCol="0">
            <a:spAutoFit/>
          </a:bodyPr>
          <a:lstStyle/>
          <a:p>
            <a:r>
              <a:rPr lang="en-IE" sz="2000" b="1" dirty="0">
                <a:solidFill>
                  <a:schemeClr val="bg1"/>
                </a:solidFill>
              </a:rPr>
              <a:t>Ray McMahon, Chief Operating Officer, </a:t>
            </a:r>
            <a:r>
              <a:rPr lang="en-IE" sz="2000" b="1" dirty="0" err="1">
                <a:solidFill>
                  <a:schemeClr val="bg1"/>
                </a:solidFill>
              </a:rPr>
              <a:t>Dilosk</a:t>
            </a:r>
            <a:endParaRPr lang="en-IE" sz="2000" b="1" dirty="0">
              <a:solidFill>
                <a:schemeClr val="bg1"/>
              </a:solidFill>
            </a:endParaRPr>
          </a:p>
          <a:p>
            <a:r>
              <a:rPr lang="en-IE" dirty="0">
                <a:solidFill>
                  <a:schemeClr val="bg1"/>
                </a:solidFill>
              </a:rPr>
              <a:t>15</a:t>
            </a:r>
            <a:r>
              <a:rPr lang="en-IE" baseline="30000" dirty="0">
                <a:solidFill>
                  <a:schemeClr val="bg1"/>
                </a:solidFill>
              </a:rPr>
              <a:t>th</a:t>
            </a:r>
            <a:r>
              <a:rPr lang="en-IE" dirty="0">
                <a:solidFill>
                  <a:schemeClr val="bg1"/>
                </a:solidFill>
              </a:rPr>
              <a:t> November 2018 </a:t>
            </a:r>
          </a:p>
          <a:p>
            <a:r>
              <a:rPr lang="en-IE" dirty="0"/>
              <a:t> </a:t>
            </a:r>
          </a:p>
        </p:txBody>
      </p:sp>
      <p:pic>
        <p:nvPicPr>
          <p:cNvPr id="15" name="Picture 14">
            <a:extLst>
              <a:ext uri="{FF2B5EF4-FFF2-40B4-BE49-F238E27FC236}">
                <a16:creationId xmlns:a16="http://schemas.microsoft.com/office/drawing/2014/main" id="{92FC7129-7CFE-4E17-877A-C4010546E0AC}"/>
              </a:ext>
            </a:extLst>
          </p:cNvPr>
          <p:cNvPicPr>
            <a:picLocks noChangeAspect="1"/>
          </p:cNvPicPr>
          <p:nvPr/>
        </p:nvPicPr>
        <p:blipFill>
          <a:blip r:embed="rId5"/>
          <a:stretch>
            <a:fillRect/>
          </a:stretch>
        </p:blipFill>
        <p:spPr>
          <a:xfrm>
            <a:off x="10157681" y="5791238"/>
            <a:ext cx="1358266" cy="877101"/>
          </a:xfrm>
          <a:prstGeom prst="rect">
            <a:avLst/>
          </a:prstGeom>
        </p:spPr>
      </p:pic>
    </p:spTree>
    <p:extLst>
      <p:ext uri="{BB962C8B-B14F-4D97-AF65-F5344CB8AC3E}">
        <p14:creationId xmlns:p14="http://schemas.microsoft.com/office/powerpoint/2010/main" val="22688021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It is not just a backlog – population growth, demographic change and urbanization mean the need for new apartments persists until the 2080s</a:t>
            </a:r>
          </a:p>
        </p:txBody>
      </p:sp>
      <p:sp>
        <p:nvSpPr>
          <p:cNvPr id="3" name="Content Placeholder 2"/>
          <p:cNvSpPr>
            <a:spLocks noGrp="1"/>
          </p:cNvSpPr>
          <p:nvPr>
            <p:ph sz="half" idx="1"/>
          </p:nvPr>
        </p:nvSpPr>
        <p:spPr/>
        <p:txBody>
          <a:bodyPr>
            <a:normAutofit lnSpcReduction="10000"/>
          </a:bodyPr>
          <a:lstStyle/>
          <a:p>
            <a:r>
              <a:rPr lang="en-IE" sz="2399" dirty="0"/>
              <a:t>Addressing current backlog of apts = 25,000 needed per year until 2040</a:t>
            </a:r>
          </a:p>
          <a:p>
            <a:r>
              <a:rPr lang="en-IE" sz="2399" dirty="0"/>
              <a:t>In addition, if…</a:t>
            </a:r>
          </a:p>
          <a:p>
            <a:pPr lvl="1"/>
            <a:r>
              <a:rPr lang="en-IE" sz="1999" dirty="0"/>
              <a:t>Eurostat is right and Ireland’s population reaches 6.2m by 2080 (</a:t>
            </a:r>
            <a:r>
              <a:rPr lang="en-IE" sz="1999" i="1" dirty="0"/>
              <a:t>modest?</a:t>
            </a:r>
            <a:r>
              <a:rPr lang="en-IE" sz="1999" dirty="0"/>
              <a:t>)</a:t>
            </a:r>
          </a:p>
          <a:p>
            <a:pPr lvl="1"/>
            <a:r>
              <a:rPr lang="en-IE" sz="1999" dirty="0"/>
              <a:t>By then, Ireland is 80% urban and its average household size is 2.2 (</a:t>
            </a:r>
            <a:r>
              <a:rPr lang="en-IE" sz="1999" i="1" dirty="0"/>
              <a:t>modest?</a:t>
            </a:r>
            <a:r>
              <a:rPr lang="en-IE" sz="1999" dirty="0"/>
              <a:t>)</a:t>
            </a:r>
          </a:p>
          <a:p>
            <a:r>
              <a:rPr lang="en-IE" sz="2399" dirty="0"/>
              <a:t>Then…</a:t>
            </a:r>
          </a:p>
          <a:p>
            <a:pPr lvl="1"/>
            <a:r>
              <a:rPr lang="en-IE" sz="1999" dirty="0"/>
              <a:t>Ireland’s five largest cities will house 5m people, mostly in 1-2 person households </a:t>
            </a:r>
          </a:p>
          <a:p>
            <a:pPr lvl="1"/>
            <a:r>
              <a:rPr lang="en-IE" sz="1999" dirty="0"/>
              <a:t>The country will need 1.9m apartments</a:t>
            </a:r>
          </a:p>
          <a:p>
            <a:r>
              <a:rPr lang="en-IE" sz="2399" dirty="0"/>
              <a:t>One apartment block </a:t>
            </a:r>
            <a:r>
              <a:rPr lang="en-IE" sz="2399" i="1" dirty="0"/>
              <a:t>every week </a:t>
            </a:r>
            <a:r>
              <a:rPr lang="en-IE" sz="2399" dirty="0"/>
              <a:t>in Dublin until the 2080s</a:t>
            </a:r>
          </a:p>
        </p:txBody>
      </p:sp>
      <p:graphicFrame>
        <p:nvGraphicFramePr>
          <p:cNvPr id="8" name="Content Placeholder 8"/>
          <p:cNvGraphicFramePr>
            <a:graphicFrameLocks noGrp="1"/>
          </p:cNvGraphicFramePr>
          <p:nvPr>
            <p:ph sz="half" idx="2"/>
            <p:extLst/>
          </p:nvPr>
        </p:nvGraphicFramePr>
        <p:xfrm>
          <a:off x="6195985" y="1673682"/>
          <a:ext cx="5383398" cy="4716821"/>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Placeholder 5"/>
          <p:cNvSpPr>
            <a:spLocks noGrp="1"/>
          </p:cNvSpPr>
          <p:nvPr>
            <p:ph type="ftr" sz="quarter" idx="11"/>
          </p:nvPr>
        </p:nvSpPr>
        <p:spPr>
          <a:xfrm>
            <a:off x="6703854" y="18288"/>
            <a:ext cx="5484971" cy="329184"/>
          </a:xfrm>
        </p:spPr>
        <p:txBody>
          <a:bodyPr/>
          <a:lstStyle/>
          <a:p>
            <a:pPr defTabSz="914126"/>
            <a:r>
              <a:rPr lang="en-IE" dirty="0">
                <a:latin typeface="Arial"/>
              </a:rPr>
              <a:t>Ronan Lyons | ICS Mortgages | April 2018</a:t>
            </a:r>
          </a:p>
        </p:txBody>
      </p:sp>
      <p:pic>
        <p:nvPicPr>
          <p:cNvPr id="5" name="Picture 4">
            <a:extLst>
              <a:ext uri="{FF2B5EF4-FFF2-40B4-BE49-F238E27FC236}">
                <a16:creationId xmlns:a16="http://schemas.microsoft.com/office/drawing/2014/main" id="{26CA8BC4-AA40-4300-985C-824FC93C19FC}"/>
              </a:ext>
            </a:extLst>
          </p:cNvPr>
          <p:cNvPicPr>
            <a:picLocks noChangeAspect="1"/>
          </p:cNvPicPr>
          <p:nvPr/>
        </p:nvPicPr>
        <p:blipFill>
          <a:blip r:embed="rId4"/>
          <a:stretch>
            <a:fillRect/>
          </a:stretch>
        </p:blipFill>
        <p:spPr>
          <a:xfrm>
            <a:off x="0" y="6241386"/>
            <a:ext cx="4085749" cy="599243"/>
          </a:xfrm>
          <a:prstGeom prst="rect">
            <a:avLst/>
          </a:prstGeom>
        </p:spPr>
      </p:pic>
      <p:pic>
        <p:nvPicPr>
          <p:cNvPr id="9" name="Picture 8">
            <a:extLst>
              <a:ext uri="{FF2B5EF4-FFF2-40B4-BE49-F238E27FC236}">
                <a16:creationId xmlns:a16="http://schemas.microsoft.com/office/drawing/2014/main" id="{78345F56-4FD6-47D4-BDB7-F0185B6AA500}"/>
              </a:ext>
            </a:extLst>
          </p:cNvPr>
          <p:cNvPicPr>
            <a:picLocks noChangeAspect="1"/>
          </p:cNvPicPr>
          <p:nvPr/>
        </p:nvPicPr>
        <p:blipFill>
          <a:blip r:embed="rId5"/>
          <a:stretch>
            <a:fillRect/>
          </a:stretch>
        </p:blipFill>
        <p:spPr>
          <a:xfrm>
            <a:off x="11103452" y="6324600"/>
            <a:ext cx="829426" cy="475108"/>
          </a:xfrm>
          <a:prstGeom prst="rect">
            <a:avLst/>
          </a:prstGeom>
        </p:spPr>
      </p:pic>
    </p:spTree>
    <p:extLst>
      <p:ext uri="{BB962C8B-B14F-4D97-AF65-F5344CB8AC3E}">
        <p14:creationId xmlns:p14="http://schemas.microsoft.com/office/powerpoint/2010/main" val="1662001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E" dirty="0"/>
              <a:t>High construction costs mean that, once site costs are factored in, it is simply not viable to build apartments in the vast majority of the Irish market</a:t>
            </a:r>
          </a:p>
        </p:txBody>
      </p:sp>
      <p:graphicFrame>
        <p:nvGraphicFramePr>
          <p:cNvPr id="14" name="Content Placeholder 13"/>
          <p:cNvGraphicFramePr>
            <a:graphicFrameLocks noGrp="1"/>
          </p:cNvGraphicFramePr>
          <p:nvPr>
            <p:ph idx="1"/>
            <p:extLst/>
          </p:nvPr>
        </p:nvGraphicFramePr>
        <p:xfrm>
          <a:off x="609441" y="1629269"/>
          <a:ext cx="10969943" cy="487553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6022423" y="6452549"/>
            <a:ext cx="6166402" cy="307697"/>
          </a:xfrm>
          <a:prstGeom prst="rect">
            <a:avLst/>
          </a:prstGeom>
          <a:noFill/>
        </p:spPr>
        <p:txBody>
          <a:bodyPr wrap="square" rtlCol="0">
            <a:spAutoFit/>
          </a:bodyPr>
          <a:lstStyle/>
          <a:p>
            <a:pPr algn="r" defTabSz="914126"/>
            <a:r>
              <a:rPr lang="en-IE" sz="1400" i="1" dirty="0">
                <a:solidFill>
                  <a:srgbClr val="292934"/>
                </a:solidFill>
                <a:latin typeface="Arial"/>
              </a:rPr>
              <a:t>Source: Analysis of Daft.ie Reports, various industry sources</a:t>
            </a:r>
          </a:p>
        </p:txBody>
      </p:sp>
      <p:sp>
        <p:nvSpPr>
          <p:cNvPr id="5" name="Footer Placeholder 4"/>
          <p:cNvSpPr>
            <a:spLocks noGrp="1"/>
          </p:cNvSpPr>
          <p:nvPr>
            <p:ph type="ftr" sz="quarter" idx="11"/>
          </p:nvPr>
        </p:nvSpPr>
        <p:spPr>
          <a:xfrm>
            <a:off x="7313296" y="18287"/>
            <a:ext cx="4875530" cy="334913"/>
          </a:xfrm>
        </p:spPr>
        <p:txBody>
          <a:bodyPr/>
          <a:lstStyle/>
          <a:p>
            <a:pPr defTabSz="914126"/>
            <a:r>
              <a:rPr lang="en-IE" dirty="0">
                <a:latin typeface="Arial"/>
              </a:rPr>
              <a:t>Ronan Lyons | ICS Mortgages | April 2018</a:t>
            </a:r>
          </a:p>
        </p:txBody>
      </p:sp>
      <p:pic>
        <p:nvPicPr>
          <p:cNvPr id="4" name="Picture 3">
            <a:extLst>
              <a:ext uri="{FF2B5EF4-FFF2-40B4-BE49-F238E27FC236}">
                <a16:creationId xmlns:a16="http://schemas.microsoft.com/office/drawing/2014/main" id="{2C7DD814-ABAD-4A22-8DDD-320B656570EA}"/>
              </a:ext>
            </a:extLst>
          </p:cNvPr>
          <p:cNvPicPr>
            <a:picLocks noChangeAspect="1"/>
          </p:cNvPicPr>
          <p:nvPr/>
        </p:nvPicPr>
        <p:blipFill>
          <a:blip r:embed="rId4"/>
          <a:stretch>
            <a:fillRect/>
          </a:stretch>
        </p:blipFill>
        <p:spPr>
          <a:xfrm>
            <a:off x="71021" y="6358301"/>
            <a:ext cx="2982897" cy="437491"/>
          </a:xfrm>
          <a:prstGeom prst="rect">
            <a:avLst/>
          </a:prstGeom>
        </p:spPr>
      </p:pic>
      <p:pic>
        <p:nvPicPr>
          <p:cNvPr id="8" name="Picture 7">
            <a:extLst>
              <a:ext uri="{FF2B5EF4-FFF2-40B4-BE49-F238E27FC236}">
                <a16:creationId xmlns:a16="http://schemas.microsoft.com/office/drawing/2014/main" id="{4294F31F-FBD4-4264-BC03-58B6D051391C}"/>
              </a:ext>
            </a:extLst>
          </p:cNvPr>
          <p:cNvPicPr>
            <a:picLocks noChangeAspect="1"/>
          </p:cNvPicPr>
          <p:nvPr/>
        </p:nvPicPr>
        <p:blipFill>
          <a:blip r:embed="rId5"/>
          <a:stretch>
            <a:fillRect/>
          </a:stretch>
        </p:blipFill>
        <p:spPr>
          <a:xfrm>
            <a:off x="3359551" y="6113678"/>
            <a:ext cx="1128755" cy="646568"/>
          </a:xfrm>
          <a:prstGeom prst="rect">
            <a:avLst/>
          </a:prstGeom>
        </p:spPr>
      </p:pic>
    </p:spTree>
    <p:extLst>
      <p:ext uri="{BB962C8B-B14F-4D97-AF65-F5344CB8AC3E}">
        <p14:creationId xmlns:p14="http://schemas.microsoft.com/office/powerpoint/2010/main" val="32997703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F9A833-716A-4AEE-8D9A-B7ED6CC93A3A}"/>
              </a:ext>
            </a:extLst>
          </p:cNvPr>
          <p:cNvPicPr>
            <a:picLocks noChangeAspect="1"/>
          </p:cNvPicPr>
          <p:nvPr/>
        </p:nvPicPr>
        <p:blipFill>
          <a:blip r:embed="rId2"/>
          <a:stretch>
            <a:fillRect/>
          </a:stretch>
        </p:blipFill>
        <p:spPr>
          <a:xfrm>
            <a:off x="0" y="893"/>
            <a:ext cx="12188825" cy="6856214"/>
          </a:xfrm>
          <a:prstGeom prst="rect">
            <a:avLst/>
          </a:prstGeom>
        </p:spPr>
      </p:pic>
      <p:pic>
        <p:nvPicPr>
          <p:cNvPr id="5" name="Picture 4">
            <a:extLst>
              <a:ext uri="{FF2B5EF4-FFF2-40B4-BE49-F238E27FC236}">
                <a16:creationId xmlns:a16="http://schemas.microsoft.com/office/drawing/2014/main" id="{2771A486-C367-4F94-8BDC-B8166BCFBC1C}"/>
              </a:ext>
            </a:extLst>
          </p:cNvPr>
          <p:cNvPicPr>
            <a:picLocks noChangeAspect="1"/>
          </p:cNvPicPr>
          <p:nvPr/>
        </p:nvPicPr>
        <p:blipFill>
          <a:blip r:embed="rId3"/>
          <a:stretch>
            <a:fillRect/>
          </a:stretch>
        </p:blipFill>
        <p:spPr>
          <a:xfrm>
            <a:off x="0" y="893"/>
            <a:ext cx="12188825" cy="6856214"/>
          </a:xfrm>
          <a:prstGeom prst="rect">
            <a:avLst/>
          </a:prstGeom>
        </p:spPr>
      </p:pic>
      <p:pic>
        <p:nvPicPr>
          <p:cNvPr id="7" name="Picture 6">
            <a:extLst>
              <a:ext uri="{FF2B5EF4-FFF2-40B4-BE49-F238E27FC236}">
                <a16:creationId xmlns:a16="http://schemas.microsoft.com/office/drawing/2014/main" id="{75B2452F-038A-44B8-9F21-E703FBEB0AED}"/>
              </a:ext>
            </a:extLst>
          </p:cNvPr>
          <p:cNvPicPr>
            <a:picLocks noChangeAspect="1"/>
          </p:cNvPicPr>
          <p:nvPr/>
        </p:nvPicPr>
        <p:blipFill>
          <a:blip r:embed="rId4"/>
          <a:stretch>
            <a:fillRect/>
          </a:stretch>
        </p:blipFill>
        <p:spPr>
          <a:xfrm>
            <a:off x="0" y="893"/>
            <a:ext cx="12188825" cy="6856214"/>
          </a:xfrm>
          <a:prstGeom prst="rect">
            <a:avLst/>
          </a:prstGeom>
        </p:spPr>
      </p:pic>
      <p:pic>
        <p:nvPicPr>
          <p:cNvPr id="11" name="Picture 10">
            <a:extLst>
              <a:ext uri="{FF2B5EF4-FFF2-40B4-BE49-F238E27FC236}">
                <a16:creationId xmlns:a16="http://schemas.microsoft.com/office/drawing/2014/main" id="{5E6256C7-DBD2-4944-B505-ACAB31B02315}"/>
              </a:ext>
            </a:extLst>
          </p:cNvPr>
          <p:cNvPicPr>
            <a:picLocks noChangeAspect="1"/>
          </p:cNvPicPr>
          <p:nvPr/>
        </p:nvPicPr>
        <p:blipFill>
          <a:blip r:embed="rId5"/>
          <a:stretch>
            <a:fillRect/>
          </a:stretch>
        </p:blipFill>
        <p:spPr>
          <a:xfrm>
            <a:off x="315049" y="6121551"/>
            <a:ext cx="4052765" cy="594406"/>
          </a:xfrm>
          <a:prstGeom prst="rect">
            <a:avLst/>
          </a:prstGeom>
        </p:spPr>
      </p:pic>
    </p:spTree>
    <p:extLst>
      <p:ext uri="{BB962C8B-B14F-4D97-AF65-F5344CB8AC3E}">
        <p14:creationId xmlns:p14="http://schemas.microsoft.com/office/powerpoint/2010/main" val="13204863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3BE1F21-8BCA-4C86-8C10-AF412EC9D71A}"/>
              </a:ext>
            </a:extLst>
          </p:cNvPr>
          <p:cNvPicPr>
            <a:picLocks noChangeAspect="1"/>
          </p:cNvPicPr>
          <p:nvPr/>
        </p:nvPicPr>
        <p:blipFill>
          <a:blip r:embed="rId2"/>
          <a:stretch>
            <a:fillRect/>
          </a:stretch>
        </p:blipFill>
        <p:spPr>
          <a:xfrm>
            <a:off x="-1" y="-292069"/>
            <a:ext cx="12188825" cy="6856214"/>
          </a:xfrm>
          <a:prstGeom prst="rect">
            <a:avLst/>
          </a:prstGeom>
        </p:spPr>
      </p:pic>
      <p:pic>
        <p:nvPicPr>
          <p:cNvPr id="9" name="Picture 8">
            <a:extLst>
              <a:ext uri="{FF2B5EF4-FFF2-40B4-BE49-F238E27FC236}">
                <a16:creationId xmlns:a16="http://schemas.microsoft.com/office/drawing/2014/main" id="{22463479-1A1B-4A2F-A6E3-78BDB932CE60}"/>
              </a:ext>
            </a:extLst>
          </p:cNvPr>
          <p:cNvPicPr>
            <a:picLocks noChangeAspect="1"/>
          </p:cNvPicPr>
          <p:nvPr/>
        </p:nvPicPr>
        <p:blipFill>
          <a:blip r:embed="rId3"/>
          <a:stretch>
            <a:fillRect/>
          </a:stretch>
        </p:blipFill>
        <p:spPr>
          <a:xfrm>
            <a:off x="248574" y="6486021"/>
            <a:ext cx="2530137" cy="371086"/>
          </a:xfrm>
          <a:prstGeom prst="rect">
            <a:avLst/>
          </a:prstGeom>
        </p:spPr>
      </p:pic>
    </p:spTree>
    <p:extLst>
      <p:ext uri="{BB962C8B-B14F-4D97-AF65-F5344CB8AC3E}">
        <p14:creationId xmlns:p14="http://schemas.microsoft.com/office/powerpoint/2010/main" val="34388701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3949F-0B64-4C3F-B35E-52AAF04F6540}"/>
              </a:ext>
            </a:extLst>
          </p:cNvPr>
          <p:cNvSpPr>
            <a:spLocks noGrp="1"/>
          </p:cNvSpPr>
          <p:nvPr>
            <p:ph idx="1"/>
          </p:nvPr>
        </p:nvSpPr>
        <p:spPr>
          <a:xfrm>
            <a:off x="836876" y="1046480"/>
            <a:ext cx="10415660" cy="4547093"/>
          </a:xfrm>
        </p:spPr>
        <p:txBody>
          <a:bodyPr/>
          <a:lstStyle/>
          <a:p>
            <a:pPr marL="0" indent="0">
              <a:buNone/>
            </a:pPr>
            <a:endParaRPr lang="en-IE" dirty="0"/>
          </a:p>
          <a:p>
            <a:pPr marL="0" indent="0">
              <a:buNone/>
            </a:pPr>
            <a:endParaRPr lang="en-IE" dirty="0"/>
          </a:p>
          <a:p>
            <a:pPr marL="0" indent="0">
              <a:buNone/>
            </a:pPr>
            <a:endParaRPr lang="en-IE" dirty="0"/>
          </a:p>
          <a:p>
            <a:pPr marL="0" indent="0">
              <a:buNone/>
            </a:pPr>
            <a:r>
              <a:rPr lang="en-IE" b="1" dirty="0">
                <a:solidFill>
                  <a:srgbClr val="C00000"/>
                </a:solidFill>
              </a:rPr>
              <a:t>        </a:t>
            </a:r>
          </a:p>
        </p:txBody>
      </p:sp>
      <p:pic>
        <p:nvPicPr>
          <p:cNvPr id="1026" name="Picture 1" descr="image004">
            <a:extLst>
              <a:ext uri="{FF2B5EF4-FFF2-40B4-BE49-F238E27FC236}">
                <a16:creationId xmlns:a16="http://schemas.microsoft.com/office/drawing/2014/main" id="{877DBE49-C9B9-4FAB-9756-BE01EC016E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37360" y="670560"/>
            <a:ext cx="8720433" cy="4923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a:extLst>
              <a:ext uri="{FF2B5EF4-FFF2-40B4-BE49-F238E27FC236}">
                <a16:creationId xmlns:a16="http://schemas.microsoft.com/office/drawing/2014/main" id="{9416CADB-A593-45BE-B414-7995F6B58788}"/>
              </a:ext>
            </a:extLst>
          </p:cNvPr>
          <p:cNvPicPr>
            <a:picLocks noChangeAspect="1"/>
          </p:cNvPicPr>
          <p:nvPr/>
        </p:nvPicPr>
        <p:blipFill>
          <a:blip r:embed="rId3"/>
          <a:stretch>
            <a:fillRect/>
          </a:stretch>
        </p:blipFill>
        <p:spPr>
          <a:xfrm>
            <a:off x="10031767" y="5880272"/>
            <a:ext cx="1590394" cy="911002"/>
          </a:xfrm>
          <a:prstGeom prst="rect">
            <a:avLst/>
          </a:prstGeom>
        </p:spPr>
      </p:pic>
    </p:spTree>
    <p:extLst>
      <p:ext uri="{BB962C8B-B14F-4D97-AF65-F5344CB8AC3E}">
        <p14:creationId xmlns:p14="http://schemas.microsoft.com/office/powerpoint/2010/main" val="30005864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3949F-0B64-4C3F-B35E-52AAF04F6540}"/>
              </a:ext>
            </a:extLst>
          </p:cNvPr>
          <p:cNvSpPr>
            <a:spLocks noGrp="1"/>
          </p:cNvSpPr>
          <p:nvPr>
            <p:ph idx="1"/>
          </p:nvPr>
        </p:nvSpPr>
        <p:spPr>
          <a:xfrm>
            <a:off x="836876" y="1046480"/>
            <a:ext cx="10415660" cy="4547093"/>
          </a:xfrm>
        </p:spPr>
        <p:txBody>
          <a:bodyPr/>
          <a:lstStyle/>
          <a:p>
            <a:pPr marL="0" indent="0">
              <a:buNone/>
            </a:pPr>
            <a:endParaRPr lang="en-IE" dirty="0"/>
          </a:p>
          <a:p>
            <a:pPr marL="0" indent="0">
              <a:buNone/>
            </a:pPr>
            <a:endParaRPr lang="en-IE" dirty="0"/>
          </a:p>
          <a:p>
            <a:pPr marL="0" indent="0">
              <a:buNone/>
            </a:pPr>
            <a:endParaRPr lang="en-IE" dirty="0"/>
          </a:p>
          <a:p>
            <a:pPr marL="0" indent="0">
              <a:buNone/>
            </a:pPr>
            <a:r>
              <a:rPr lang="en-IE" b="1" dirty="0">
                <a:solidFill>
                  <a:srgbClr val="C00000"/>
                </a:solidFill>
              </a:rPr>
              <a:t>        </a:t>
            </a:r>
          </a:p>
        </p:txBody>
      </p:sp>
      <p:sp>
        <p:nvSpPr>
          <p:cNvPr id="6" name="Rectangle 2">
            <a:extLst>
              <a:ext uri="{FF2B5EF4-FFF2-40B4-BE49-F238E27FC236}">
                <a16:creationId xmlns:a16="http://schemas.microsoft.com/office/drawing/2014/main" id="{4FD47CD7-DD59-4BE6-99E4-941C18078B5A}"/>
              </a:ext>
            </a:extLst>
          </p:cNvPr>
          <p:cNvSpPr>
            <a:spLocks noChangeArrowheads="1"/>
          </p:cNvSpPr>
          <p:nvPr/>
        </p:nvSpPr>
        <p:spPr bwMode="auto">
          <a:xfrm>
            <a:off x="1682115" y="718124"/>
            <a:ext cx="923988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2000" b="1"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 </a:t>
            </a:r>
            <a:r>
              <a:rPr kumimoji="0" lang="en-GB" altLang="en-US" sz="2400" b="1" i="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Social and Private Housing Output and Social Housing Sold to Tenants, 1920s –2007</a:t>
            </a:r>
            <a:r>
              <a:rPr kumimoji="0" lang="en-GB" altLang="en-US" sz="2400" b="0" i="1"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Calibri" panose="020F0502020204030204" pitchFamily="34" charset="0"/>
              </a:rPr>
              <a:t>.</a:t>
            </a:r>
            <a:endParaRPr kumimoji="0" lang="en-GB" altLang="en-US" sz="2400" b="0" i="0" u="none" strike="noStrike" cap="none" normalizeH="0" baseline="0" dirty="0">
              <a:ln>
                <a:noFill/>
              </a:ln>
              <a:solidFill>
                <a:schemeClr val="tx1"/>
              </a:solidFill>
              <a:effectLst/>
              <a:latin typeface="Arial" panose="020B0604020202020204" pitchFamily="34" charset="0"/>
            </a:endParaRPr>
          </a:p>
        </p:txBody>
      </p:sp>
      <p:graphicFrame>
        <p:nvGraphicFramePr>
          <p:cNvPr id="7" name="Table 6">
            <a:extLst>
              <a:ext uri="{FF2B5EF4-FFF2-40B4-BE49-F238E27FC236}">
                <a16:creationId xmlns:a16="http://schemas.microsoft.com/office/drawing/2014/main" id="{AFE33617-23C0-4A90-87F9-83307E22D663}"/>
              </a:ext>
            </a:extLst>
          </p:cNvPr>
          <p:cNvGraphicFramePr>
            <a:graphicFrameLocks noGrp="1"/>
          </p:cNvGraphicFramePr>
          <p:nvPr>
            <p:extLst>
              <p:ext uri="{D42A27DB-BD31-4B8C-83A1-F6EECF244321}">
                <p14:modId xmlns:p14="http://schemas.microsoft.com/office/powerpoint/2010/main" val="3773241263"/>
              </p:ext>
            </p:extLst>
          </p:nvPr>
        </p:nvGraphicFramePr>
        <p:xfrm>
          <a:off x="763048" y="2082800"/>
          <a:ext cx="10662727" cy="3183890"/>
        </p:xfrm>
        <a:graphic>
          <a:graphicData uri="http://schemas.openxmlformats.org/drawingml/2006/table">
            <a:tbl>
              <a:tblPr firstRow="1" firstCol="1" lastRow="1" lastCol="1" bandRow="1" bandCol="1"/>
              <a:tblGrid>
                <a:gridCol w="1685902">
                  <a:extLst>
                    <a:ext uri="{9D8B030D-6E8A-4147-A177-3AD203B41FA5}">
                      <a16:colId xmlns:a16="http://schemas.microsoft.com/office/drawing/2014/main" val="1062430431"/>
                    </a:ext>
                  </a:extLst>
                </a:gridCol>
                <a:gridCol w="996675">
                  <a:extLst>
                    <a:ext uri="{9D8B030D-6E8A-4147-A177-3AD203B41FA5}">
                      <a16:colId xmlns:a16="http://schemas.microsoft.com/office/drawing/2014/main" val="2688524768"/>
                    </a:ext>
                  </a:extLst>
                </a:gridCol>
                <a:gridCol w="996675">
                  <a:extLst>
                    <a:ext uri="{9D8B030D-6E8A-4147-A177-3AD203B41FA5}">
                      <a16:colId xmlns:a16="http://schemas.microsoft.com/office/drawing/2014/main" val="2878225914"/>
                    </a:ext>
                  </a:extLst>
                </a:gridCol>
                <a:gridCol w="996675">
                  <a:extLst>
                    <a:ext uri="{9D8B030D-6E8A-4147-A177-3AD203B41FA5}">
                      <a16:colId xmlns:a16="http://schemas.microsoft.com/office/drawing/2014/main" val="1200488013"/>
                    </a:ext>
                  </a:extLst>
                </a:gridCol>
                <a:gridCol w="997800">
                  <a:extLst>
                    <a:ext uri="{9D8B030D-6E8A-4147-A177-3AD203B41FA5}">
                      <a16:colId xmlns:a16="http://schemas.microsoft.com/office/drawing/2014/main" val="1365064738"/>
                    </a:ext>
                  </a:extLst>
                </a:gridCol>
                <a:gridCol w="997800">
                  <a:extLst>
                    <a:ext uri="{9D8B030D-6E8A-4147-A177-3AD203B41FA5}">
                      <a16:colId xmlns:a16="http://schemas.microsoft.com/office/drawing/2014/main" val="1547044845"/>
                    </a:ext>
                  </a:extLst>
                </a:gridCol>
                <a:gridCol w="997800">
                  <a:extLst>
                    <a:ext uri="{9D8B030D-6E8A-4147-A177-3AD203B41FA5}">
                      <a16:colId xmlns:a16="http://schemas.microsoft.com/office/drawing/2014/main" val="1633133978"/>
                    </a:ext>
                  </a:extLst>
                </a:gridCol>
                <a:gridCol w="997800">
                  <a:extLst>
                    <a:ext uri="{9D8B030D-6E8A-4147-A177-3AD203B41FA5}">
                      <a16:colId xmlns:a16="http://schemas.microsoft.com/office/drawing/2014/main" val="350715582"/>
                    </a:ext>
                  </a:extLst>
                </a:gridCol>
                <a:gridCol w="997800">
                  <a:extLst>
                    <a:ext uri="{9D8B030D-6E8A-4147-A177-3AD203B41FA5}">
                      <a16:colId xmlns:a16="http://schemas.microsoft.com/office/drawing/2014/main" val="2252732605"/>
                    </a:ext>
                  </a:extLst>
                </a:gridCol>
                <a:gridCol w="997800">
                  <a:extLst>
                    <a:ext uri="{9D8B030D-6E8A-4147-A177-3AD203B41FA5}">
                      <a16:colId xmlns:a16="http://schemas.microsoft.com/office/drawing/2014/main" val="1607084390"/>
                    </a:ext>
                  </a:extLst>
                </a:gridCol>
              </a:tblGrid>
              <a:tr h="440690">
                <a:tc>
                  <a:txBody>
                    <a:bodyPr/>
                    <a:lstStyle/>
                    <a:p>
                      <a:pPr algn="just">
                        <a:spcAft>
                          <a:spcPts val="0"/>
                        </a:spcAft>
                      </a:pPr>
                      <a:r>
                        <a:rPr lang="en-GB" sz="1800" b="1" u="none" strike="noStrike" dirty="0">
                          <a:solidFill>
                            <a:srgbClr val="C00000"/>
                          </a:solidFill>
                          <a:effectLst/>
                          <a:latin typeface="Arial" panose="020B0604020202020204" pitchFamily="34" charset="0"/>
                          <a:ea typeface="Times New Roman" panose="02020603050405020304" pitchFamily="18" charset="0"/>
                        </a:rPr>
                        <a:t> </a:t>
                      </a:r>
                      <a:endParaRPr lang="en-IE" sz="1800" b="1" u="sng"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1920s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1930s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1940s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1950s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1960s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1970s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1980s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1990s</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tc>
                  <a:txBody>
                    <a:bodyPr/>
                    <a:lstStyle/>
                    <a:p>
                      <a:pPr algn="just">
                        <a:spcAft>
                          <a:spcPts val="0"/>
                        </a:spcAft>
                      </a:pPr>
                      <a:r>
                        <a:rPr lang="en-GB" sz="1800" b="1"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2000-07</a:t>
                      </a:r>
                      <a:endParaRPr lang="en-IE" sz="1800" b="1"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4069920425"/>
                  </a:ext>
                </a:extLst>
              </a:tr>
              <a:tr h="220345">
                <a:tc>
                  <a:txBody>
                    <a:bodyPr/>
                    <a:lstStyle/>
                    <a:p>
                      <a:pPr algn="just">
                        <a:spcAft>
                          <a:spcPts val="0"/>
                        </a:spcAft>
                      </a:pPr>
                      <a:r>
                        <a:rPr lang="en-GB" sz="1800" b="1" u="none" strike="noStrike" dirty="0">
                          <a:solidFill>
                            <a:srgbClr val="C00000"/>
                          </a:solidFill>
                          <a:effectLst/>
                          <a:latin typeface="Arial" panose="020B0604020202020204" pitchFamily="34" charset="0"/>
                          <a:ea typeface="Times New Roman" panose="02020603050405020304" pitchFamily="18" charset="0"/>
                        </a:rPr>
                        <a:t>Social Housing</a:t>
                      </a:r>
                    </a:p>
                    <a:p>
                      <a:pPr algn="just">
                        <a:spcAft>
                          <a:spcPts val="0"/>
                        </a:spcAft>
                      </a:pPr>
                      <a:endParaRPr lang="en-IE" sz="1800" b="1" u="sng"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6,920</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38,450</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20,768</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52,500</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29,124</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61,953</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42,893</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20,184</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46,926</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36638222"/>
                  </a:ext>
                </a:extLst>
              </a:tr>
              <a:tr h="440690">
                <a:tc>
                  <a:txBody>
                    <a:bodyPr/>
                    <a:lstStyle/>
                    <a:p>
                      <a:pPr algn="just">
                        <a:spcAft>
                          <a:spcPts val="0"/>
                        </a:spcAft>
                      </a:pPr>
                      <a:r>
                        <a:rPr lang="en-GB" sz="1800" b="1" u="none" strike="noStrike" dirty="0">
                          <a:solidFill>
                            <a:srgbClr val="C00000"/>
                          </a:solidFill>
                          <a:effectLst/>
                          <a:latin typeface="Arial" panose="020B0604020202020204" pitchFamily="34" charset="0"/>
                          <a:ea typeface="Times New Roman" panose="02020603050405020304" pitchFamily="18" charset="0"/>
                        </a:rPr>
                        <a:t>Private Housing</a:t>
                      </a:r>
                    </a:p>
                    <a:p>
                      <a:pPr algn="just">
                        <a:spcAft>
                          <a:spcPts val="0"/>
                        </a:spcAft>
                      </a:pPr>
                      <a:endParaRPr lang="en-IE" sz="1800" b="1" u="sng"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10,910</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31,657</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37164</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49,188</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64,835</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176,230</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182,203</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275,186</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468,318</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491528124"/>
                  </a:ext>
                </a:extLst>
              </a:tr>
              <a:tr h="559435">
                <a:tc>
                  <a:txBody>
                    <a:bodyPr/>
                    <a:lstStyle/>
                    <a:p>
                      <a:pPr algn="just">
                        <a:spcAft>
                          <a:spcPts val="0"/>
                        </a:spcAft>
                      </a:pPr>
                      <a:r>
                        <a:rPr lang="en-GB" sz="1800" b="1" u="none" strike="noStrike" dirty="0">
                          <a:solidFill>
                            <a:srgbClr val="C00000"/>
                          </a:solidFill>
                          <a:effectLst/>
                          <a:latin typeface="Arial" panose="020B0604020202020204" pitchFamily="34" charset="0"/>
                          <a:ea typeface="Times New Roman" panose="02020603050405020304" pitchFamily="18" charset="0"/>
                        </a:rPr>
                        <a:t>Social Housing Sold to Tenants</a:t>
                      </a:r>
                    </a:p>
                    <a:p>
                      <a:pPr algn="just">
                        <a:spcAft>
                          <a:spcPts val="0"/>
                        </a:spcAft>
                      </a:pPr>
                      <a:endParaRPr lang="en-IE" sz="1800" b="1" u="sng" dirty="0">
                        <a:solidFill>
                          <a:srgbClr val="C00000"/>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 </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 </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 </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 </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64,490</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59,566</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46,204</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a:solidFill>
                            <a:schemeClr val="tx1">
                              <a:lumMod val="75000"/>
                              <a:lumOff val="25000"/>
                            </a:schemeClr>
                          </a:solidFill>
                          <a:effectLst/>
                          <a:latin typeface="Arial" panose="020B0604020202020204" pitchFamily="34" charset="0"/>
                          <a:ea typeface="Times New Roman" panose="02020603050405020304" pitchFamily="18" charset="0"/>
                        </a:rPr>
                        <a:t>17,024</a:t>
                      </a:r>
                      <a:endParaRPr lang="en-IE" sz="1800" u="sng">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algn="just">
                        <a:spcAft>
                          <a:spcPts val="0"/>
                        </a:spcAft>
                      </a:pPr>
                      <a:r>
                        <a:rPr lang="en-GB" sz="1800" u="none" strike="noStrike" dirty="0">
                          <a:solidFill>
                            <a:schemeClr val="tx1">
                              <a:lumMod val="75000"/>
                              <a:lumOff val="25000"/>
                            </a:schemeClr>
                          </a:solidFill>
                          <a:effectLst/>
                          <a:latin typeface="Arial" panose="020B0604020202020204" pitchFamily="34" charset="0"/>
                          <a:ea typeface="Times New Roman" panose="02020603050405020304" pitchFamily="18" charset="0"/>
                        </a:rPr>
                        <a:t>10,649</a:t>
                      </a:r>
                      <a:endParaRPr lang="en-IE" sz="1800" u="sng" dirty="0">
                        <a:solidFill>
                          <a:schemeClr val="tx1">
                            <a:lumMod val="75000"/>
                            <a:lumOff val="25000"/>
                          </a:schemeClr>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477782809"/>
                  </a:ext>
                </a:extLst>
              </a:tr>
            </a:tbl>
          </a:graphicData>
        </a:graphic>
      </p:graphicFrame>
      <p:pic>
        <p:nvPicPr>
          <p:cNvPr id="4" name="Picture 3">
            <a:extLst>
              <a:ext uri="{FF2B5EF4-FFF2-40B4-BE49-F238E27FC236}">
                <a16:creationId xmlns:a16="http://schemas.microsoft.com/office/drawing/2014/main" id="{1CC7A475-14F4-42CB-B521-2C35C82AEFFE}"/>
              </a:ext>
            </a:extLst>
          </p:cNvPr>
          <p:cNvPicPr>
            <a:picLocks noChangeAspect="1"/>
          </p:cNvPicPr>
          <p:nvPr/>
        </p:nvPicPr>
        <p:blipFill>
          <a:blip r:embed="rId2"/>
          <a:stretch>
            <a:fillRect/>
          </a:stretch>
        </p:blipFill>
        <p:spPr>
          <a:xfrm>
            <a:off x="10262591" y="5867851"/>
            <a:ext cx="1519367" cy="870317"/>
          </a:xfrm>
          <a:prstGeom prst="rect">
            <a:avLst/>
          </a:prstGeom>
        </p:spPr>
      </p:pic>
    </p:spTree>
    <p:extLst>
      <p:ext uri="{BB962C8B-B14F-4D97-AF65-F5344CB8AC3E}">
        <p14:creationId xmlns:p14="http://schemas.microsoft.com/office/powerpoint/2010/main" val="22486845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3949F-0B64-4C3F-B35E-52AAF04F6540}"/>
              </a:ext>
            </a:extLst>
          </p:cNvPr>
          <p:cNvSpPr>
            <a:spLocks noGrp="1"/>
          </p:cNvSpPr>
          <p:nvPr>
            <p:ph idx="1"/>
          </p:nvPr>
        </p:nvSpPr>
        <p:spPr>
          <a:xfrm>
            <a:off x="836876" y="1046480"/>
            <a:ext cx="10415660" cy="4547093"/>
          </a:xfrm>
        </p:spPr>
        <p:txBody>
          <a:bodyPr/>
          <a:lstStyle/>
          <a:p>
            <a:pPr marL="0" indent="0">
              <a:buNone/>
            </a:pPr>
            <a:endParaRPr lang="en-IE" dirty="0"/>
          </a:p>
          <a:p>
            <a:pPr marL="0" indent="0">
              <a:buNone/>
            </a:pPr>
            <a:endParaRPr lang="en-IE" dirty="0"/>
          </a:p>
          <a:p>
            <a:pPr marL="0" indent="0">
              <a:buNone/>
            </a:pPr>
            <a:endParaRPr lang="en-IE" dirty="0"/>
          </a:p>
          <a:p>
            <a:pPr marL="0" indent="0">
              <a:buNone/>
            </a:pPr>
            <a:endParaRPr lang="en-IE" dirty="0"/>
          </a:p>
          <a:p>
            <a:pPr marL="0" indent="0">
              <a:buNone/>
            </a:pPr>
            <a:r>
              <a:rPr lang="en-IE" b="1" dirty="0">
                <a:solidFill>
                  <a:srgbClr val="C00000"/>
                </a:solidFill>
              </a:rPr>
              <a:t>        </a:t>
            </a:r>
          </a:p>
        </p:txBody>
      </p:sp>
      <p:sp>
        <p:nvSpPr>
          <p:cNvPr id="4" name="Rectangle 3">
            <a:extLst>
              <a:ext uri="{FF2B5EF4-FFF2-40B4-BE49-F238E27FC236}">
                <a16:creationId xmlns:a16="http://schemas.microsoft.com/office/drawing/2014/main" id="{8A78F940-D88C-4D14-93AA-6F78A54EB128}"/>
              </a:ext>
            </a:extLst>
          </p:cNvPr>
          <p:cNvSpPr/>
          <p:nvPr/>
        </p:nvSpPr>
        <p:spPr>
          <a:xfrm>
            <a:off x="936289" y="360802"/>
            <a:ext cx="10415660" cy="5324535"/>
          </a:xfrm>
          <a:prstGeom prst="rect">
            <a:avLst/>
          </a:prstGeom>
        </p:spPr>
        <p:txBody>
          <a:bodyPr wrap="square">
            <a:spAutoFit/>
          </a:bodyPr>
          <a:lstStyle/>
          <a:p>
            <a:pPr marL="342900" lvl="0" indent="-342900">
              <a:spcAft>
                <a:spcPts val="0"/>
              </a:spcAft>
              <a:buFont typeface="Symbol" panose="05050102010706020507" pitchFamily="18" charset="2"/>
              <a:buChar char=""/>
            </a:pPr>
            <a:endParaRPr lang="en-IE" sz="2000" dirty="0">
              <a:latin typeface="+mj-lt"/>
              <a:ea typeface="Times New Roman" panose="02020603050405020304" pitchFamily="18" charset="0"/>
            </a:endParaRPr>
          </a:p>
          <a:p>
            <a:pPr marL="342900" indent="-342900">
              <a:buFont typeface="Symbol" panose="05050102010706020507" pitchFamily="18" charset="2"/>
              <a:buChar char=""/>
            </a:pPr>
            <a:r>
              <a:rPr lang="en-IE" sz="2000" dirty="0">
                <a:latin typeface="+mj-lt"/>
                <a:ea typeface="Times New Roman" panose="02020603050405020304" pitchFamily="18" charset="0"/>
              </a:rPr>
              <a:t>2006 the sector accommodated 11 per cent of Irish households, 75 per cent of its dwellings were procured and managed directly by local authorities and practically all funding was derived from direct government grants (Central Statistics Office, 2006).</a:t>
            </a:r>
            <a:endParaRPr lang="en-IE" sz="2000" dirty="0">
              <a:latin typeface="+mj-lt"/>
              <a:ea typeface="Calibri" panose="020F0502020204030204" pitchFamily="34" charset="0"/>
            </a:endParaRPr>
          </a:p>
          <a:p>
            <a:pPr lvl="0">
              <a:spcAft>
                <a:spcPts val="0"/>
              </a:spcAft>
            </a:pPr>
            <a:endParaRPr lang="en-IE" sz="2000" dirty="0">
              <a:latin typeface="+mj-lt"/>
              <a:ea typeface="Times New Roman" panose="02020603050405020304" pitchFamily="18" charset="0"/>
            </a:endParaRPr>
          </a:p>
          <a:p>
            <a:pPr marL="342900" lvl="0" indent="-342900">
              <a:spcAft>
                <a:spcPts val="0"/>
              </a:spcAft>
              <a:buFont typeface="Symbol" panose="05050102010706020507" pitchFamily="18" charset="2"/>
              <a:buChar char=""/>
            </a:pPr>
            <a:r>
              <a:rPr lang="en-IE" sz="2000" dirty="0">
                <a:latin typeface="+mj-lt"/>
              </a:rPr>
              <a:t>Mid-1980s, the role of social housing in Ireland changed and following radical cutbacks in funding and output</a:t>
            </a:r>
            <a:endParaRPr lang="en-IE" sz="2000" dirty="0">
              <a:latin typeface="+mj-lt"/>
              <a:ea typeface="Times New Roman" panose="02020603050405020304" pitchFamily="18" charset="0"/>
            </a:endParaRPr>
          </a:p>
          <a:p>
            <a:pPr lvl="0">
              <a:spcAft>
                <a:spcPts val="0"/>
              </a:spcAft>
            </a:pPr>
            <a:endParaRPr lang="en-IE" sz="2000" dirty="0">
              <a:latin typeface="+mj-lt"/>
              <a:ea typeface="Times New Roman" panose="02020603050405020304" pitchFamily="18" charset="0"/>
            </a:endParaRPr>
          </a:p>
          <a:p>
            <a:pPr marL="342900" lvl="0" indent="-342900">
              <a:spcAft>
                <a:spcPts val="0"/>
              </a:spcAft>
              <a:buFont typeface="Symbol" panose="05050102010706020507" pitchFamily="18" charset="2"/>
              <a:buChar char=""/>
            </a:pPr>
            <a:r>
              <a:rPr lang="en-IE" sz="2000" dirty="0">
                <a:latin typeface="+mj-lt"/>
                <a:ea typeface="Times New Roman" panose="02020603050405020304" pitchFamily="18" charset="0"/>
              </a:rPr>
              <a:t>Spending on this sector was cut back severely in the mid-1980s, and new build fell from 7,002 units in 1984 to 768 in 1989.</a:t>
            </a:r>
          </a:p>
          <a:p>
            <a:pPr lvl="0">
              <a:spcAft>
                <a:spcPts val="0"/>
              </a:spcAft>
            </a:pPr>
            <a:endParaRPr lang="en-IE" sz="2000" dirty="0">
              <a:latin typeface="+mj-lt"/>
              <a:ea typeface="Times New Roman" panose="02020603050405020304" pitchFamily="18" charset="0"/>
            </a:endParaRPr>
          </a:p>
          <a:p>
            <a:pPr marL="342900" lvl="0" indent="-342900">
              <a:spcAft>
                <a:spcPts val="0"/>
              </a:spcAft>
              <a:buFont typeface="Symbol" panose="05050102010706020507" pitchFamily="18" charset="2"/>
              <a:buChar char=""/>
            </a:pPr>
            <a:r>
              <a:rPr lang="en-IE" sz="2000" dirty="0">
                <a:latin typeface="+mj-lt"/>
              </a:rPr>
              <a:t>The proportion of households living in this tenure fell from 15.7 per cent in 1971 to 6.9 per cent in 2002, while households with incomes below 60 per cent of the national median grew from 59 to 75 per cent of the social housing tenant population between 1987 and 1994. </a:t>
            </a:r>
          </a:p>
          <a:p>
            <a:pPr lvl="0">
              <a:spcAft>
                <a:spcPts val="0"/>
              </a:spcAft>
            </a:pPr>
            <a:endParaRPr lang="en-IE" sz="2000" dirty="0">
              <a:latin typeface="+mj-lt"/>
            </a:endParaRPr>
          </a:p>
          <a:p>
            <a:pPr marL="342900" lvl="0" indent="-342900">
              <a:spcAft>
                <a:spcPts val="0"/>
              </a:spcAft>
              <a:buFont typeface="Symbol" panose="05050102010706020507" pitchFamily="18" charset="2"/>
              <a:buChar char=""/>
            </a:pPr>
            <a:r>
              <a:rPr lang="en-IE" sz="2000" dirty="0">
                <a:latin typeface="+mj-lt"/>
              </a:rPr>
              <a:t>The number of claimants grew by 107 per cent between 1994 and 2005</a:t>
            </a:r>
            <a:endParaRPr lang="en-IE" sz="2000" dirty="0">
              <a:latin typeface="+mj-lt"/>
              <a:ea typeface="Calibri" panose="020F0502020204030204" pitchFamily="34" charset="0"/>
            </a:endParaRPr>
          </a:p>
        </p:txBody>
      </p:sp>
      <p:pic>
        <p:nvPicPr>
          <p:cNvPr id="5" name="Picture 4">
            <a:extLst>
              <a:ext uri="{FF2B5EF4-FFF2-40B4-BE49-F238E27FC236}">
                <a16:creationId xmlns:a16="http://schemas.microsoft.com/office/drawing/2014/main" id="{C76C0EB4-27E6-44BE-A39F-E133EDA1A987}"/>
              </a:ext>
            </a:extLst>
          </p:cNvPr>
          <p:cNvPicPr>
            <a:picLocks noChangeAspect="1"/>
          </p:cNvPicPr>
          <p:nvPr/>
        </p:nvPicPr>
        <p:blipFill>
          <a:blip r:embed="rId2"/>
          <a:stretch>
            <a:fillRect/>
          </a:stretch>
        </p:blipFill>
        <p:spPr>
          <a:xfrm>
            <a:off x="9757014" y="5811520"/>
            <a:ext cx="1705347" cy="976849"/>
          </a:xfrm>
          <a:prstGeom prst="rect">
            <a:avLst/>
          </a:prstGeom>
        </p:spPr>
      </p:pic>
    </p:spTree>
    <p:extLst>
      <p:ext uri="{BB962C8B-B14F-4D97-AF65-F5344CB8AC3E}">
        <p14:creationId xmlns:p14="http://schemas.microsoft.com/office/powerpoint/2010/main" val="14578756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898455" y="669972"/>
            <a:ext cx="10455763" cy="598788"/>
          </a:xfrm>
          <a:prstGeom prst="rect">
            <a:avLst/>
          </a:prstGeom>
          <a:noFill/>
        </p:spPr>
        <p:txBody>
          <a:bodyPr vert="horz" lIns="91440" tIns="0" rIns="98947" bIns="49474" rtlCol="0" anchor="t" anchorCtr="0">
            <a:noAutofit/>
          </a:bodyPr>
          <a:lstStyle>
            <a:lvl1pPr algn="l" defTabSz="989472" rtl="0" eaLnBrk="1" latinLnBrk="0" hangingPunct="1">
              <a:spcBef>
                <a:spcPct val="0"/>
              </a:spcBef>
              <a:buNone/>
              <a:defRPr sz="3200" b="1" kern="1200">
                <a:solidFill>
                  <a:schemeClr val="accent6"/>
                </a:solidFill>
                <a:latin typeface="Arial" pitchFamily="34" charset="0"/>
                <a:ea typeface="+mj-ea"/>
                <a:cs typeface="Arial" pitchFamily="34" charset="0"/>
              </a:defRPr>
            </a:lvl1pPr>
          </a:lstStyle>
          <a:p>
            <a:r>
              <a:rPr lang="en-IE" sz="3600" dirty="0">
                <a:solidFill>
                  <a:srgbClr val="C00000"/>
                </a:solidFill>
              </a:rPr>
              <a:t>Munster</a:t>
            </a:r>
            <a:r>
              <a:rPr lang="en-IE" sz="2800" dirty="0">
                <a:solidFill>
                  <a:srgbClr val="C00000"/>
                </a:solidFill>
              </a:rPr>
              <a:t> – Price Jumps </a:t>
            </a:r>
          </a:p>
        </p:txBody>
      </p:sp>
      <p:pic>
        <p:nvPicPr>
          <p:cNvPr id="3" name="Picture 2"/>
          <p:cNvPicPr>
            <a:picLocks noChangeAspect="1"/>
          </p:cNvPicPr>
          <p:nvPr/>
        </p:nvPicPr>
        <p:blipFill>
          <a:blip r:embed="rId3"/>
          <a:stretch>
            <a:fillRect/>
          </a:stretch>
        </p:blipFill>
        <p:spPr>
          <a:xfrm>
            <a:off x="672878" y="6002561"/>
            <a:ext cx="4378520" cy="377936"/>
          </a:xfrm>
          <a:prstGeom prst="rect">
            <a:avLst/>
          </a:prstGeom>
        </p:spPr>
      </p:pic>
      <p:sp>
        <p:nvSpPr>
          <p:cNvPr id="14" name="Content Placeholder 6">
            <a:extLst>
              <a:ext uri="{FF2B5EF4-FFF2-40B4-BE49-F238E27FC236}">
                <a16:creationId xmlns:a16="http://schemas.microsoft.com/office/drawing/2014/main" id="{D8174BC1-F34A-4AE6-9720-23D99C01DB3C}"/>
              </a:ext>
            </a:extLst>
          </p:cNvPr>
          <p:cNvSpPr txBox="1">
            <a:spLocks/>
          </p:cNvSpPr>
          <p:nvPr/>
        </p:nvSpPr>
        <p:spPr>
          <a:xfrm>
            <a:off x="927448" y="836613"/>
            <a:ext cx="6192688" cy="43214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2800" b="1" dirty="0">
                <a:solidFill>
                  <a:srgbClr val="CF043C"/>
                </a:solidFill>
                <a:latin typeface="+mj-lt"/>
              </a:rPr>
              <a:t> </a:t>
            </a:r>
          </a:p>
        </p:txBody>
      </p:sp>
      <p:pic>
        <p:nvPicPr>
          <p:cNvPr id="6" name="Picture 5">
            <a:extLst>
              <a:ext uri="{FF2B5EF4-FFF2-40B4-BE49-F238E27FC236}">
                <a16:creationId xmlns:a16="http://schemas.microsoft.com/office/drawing/2014/main" id="{0662C457-20F8-4C82-98AE-EE3395C6F70B}"/>
              </a:ext>
            </a:extLst>
          </p:cNvPr>
          <p:cNvPicPr/>
          <p:nvPr/>
        </p:nvPicPr>
        <p:blipFill>
          <a:blip r:embed="rId4"/>
          <a:stretch>
            <a:fillRect/>
          </a:stretch>
        </p:blipFill>
        <p:spPr>
          <a:xfrm>
            <a:off x="2520895" y="1268760"/>
            <a:ext cx="7147034" cy="4400519"/>
          </a:xfrm>
          <a:prstGeom prst="rect">
            <a:avLst/>
          </a:prstGeom>
        </p:spPr>
      </p:pic>
      <p:pic>
        <p:nvPicPr>
          <p:cNvPr id="4" name="Picture 3">
            <a:extLst>
              <a:ext uri="{FF2B5EF4-FFF2-40B4-BE49-F238E27FC236}">
                <a16:creationId xmlns:a16="http://schemas.microsoft.com/office/drawing/2014/main" id="{E541F99D-AFD9-46C8-B17F-65C6C1FBCF03}"/>
              </a:ext>
            </a:extLst>
          </p:cNvPr>
          <p:cNvPicPr>
            <a:picLocks noChangeAspect="1"/>
          </p:cNvPicPr>
          <p:nvPr/>
        </p:nvPicPr>
        <p:blipFill>
          <a:blip r:embed="rId5"/>
          <a:stretch>
            <a:fillRect/>
          </a:stretch>
        </p:blipFill>
        <p:spPr>
          <a:xfrm>
            <a:off x="10203154" y="5669279"/>
            <a:ext cx="1720846" cy="985727"/>
          </a:xfrm>
          <a:prstGeom prst="rect">
            <a:avLst/>
          </a:prstGeom>
        </p:spPr>
      </p:pic>
      <p:sp>
        <p:nvSpPr>
          <p:cNvPr id="2" name="TextBox 1">
            <a:extLst>
              <a:ext uri="{FF2B5EF4-FFF2-40B4-BE49-F238E27FC236}">
                <a16:creationId xmlns:a16="http://schemas.microsoft.com/office/drawing/2014/main" id="{E7AED562-6121-46BF-B997-FF17D4005219}"/>
              </a:ext>
            </a:extLst>
          </p:cNvPr>
          <p:cNvSpPr txBox="1"/>
          <p:nvPr/>
        </p:nvSpPr>
        <p:spPr>
          <a:xfrm>
            <a:off x="7386221" y="5761608"/>
            <a:ext cx="3139001" cy="246221"/>
          </a:xfrm>
          <a:prstGeom prst="rect">
            <a:avLst/>
          </a:prstGeom>
          <a:noFill/>
        </p:spPr>
        <p:txBody>
          <a:bodyPr wrap="none" rtlCol="0">
            <a:spAutoFit/>
          </a:bodyPr>
          <a:lstStyle/>
          <a:p>
            <a:r>
              <a:rPr lang="en-IE" sz="1000" i="1" dirty="0"/>
              <a:t>Source: The Daft.ie House Price Report for 2018 Q3</a:t>
            </a:r>
          </a:p>
        </p:txBody>
      </p:sp>
    </p:spTree>
    <p:extLst>
      <p:ext uri="{BB962C8B-B14F-4D97-AF65-F5344CB8AC3E}">
        <p14:creationId xmlns:p14="http://schemas.microsoft.com/office/powerpoint/2010/main" val="9024519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BB8854F-E745-4357-9C48-9847248EF201}"/>
              </a:ext>
            </a:extLst>
          </p:cNvPr>
          <p:cNvSpPr>
            <a:spLocks noGrp="1"/>
          </p:cNvSpPr>
          <p:nvPr>
            <p:ph type="title"/>
          </p:nvPr>
        </p:nvSpPr>
        <p:spPr>
          <a:xfrm>
            <a:off x="836876" y="430266"/>
            <a:ext cx="10415660" cy="932261"/>
          </a:xfrm>
        </p:spPr>
        <p:txBody>
          <a:bodyPr/>
          <a:lstStyle/>
          <a:p>
            <a:r>
              <a:rPr lang="en-IE"/>
              <a:t>Munster – overview </a:t>
            </a:r>
            <a:r>
              <a:rPr lang="en-IE" sz="2000"/>
              <a:t>2018 Q3</a:t>
            </a:r>
            <a:endParaRPr lang="en-IE" sz="2000" dirty="0"/>
          </a:p>
        </p:txBody>
      </p:sp>
      <p:sp>
        <p:nvSpPr>
          <p:cNvPr id="5" name="Content Placeholder 4">
            <a:extLst>
              <a:ext uri="{FF2B5EF4-FFF2-40B4-BE49-F238E27FC236}">
                <a16:creationId xmlns:a16="http://schemas.microsoft.com/office/drawing/2014/main" id="{CFC789E0-87B2-4AFA-9DC1-C63E1C4261C2}"/>
              </a:ext>
            </a:extLst>
          </p:cNvPr>
          <p:cNvSpPr>
            <a:spLocks noGrp="1"/>
          </p:cNvSpPr>
          <p:nvPr>
            <p:ph idx="1"/>
          </p:nvPr>
        </p:nvSpPr>
        <p:spPr>
          <a:xfrm>
            <a:off x="836876" y="1362528"/>
            <a:ext cx="10415660" cy="4231046"/>
          </a:xfrm>
        </p:spPr>
        <p:txBody>
          <a:bodyPr>
            <a:normAutofit/>
          </a:bodyPr>
          <a:lstStyle/>
          <a:p>
            <a:r>
              <a:rPr lang="en-IE" sz="1800" dirty="0"/>
              <a:t>7,800 properties on the market for rent in September (3% lower than Sept ‘17) </a:t>
            </a:r>
          </a:p>
          <a:p>
            <a:r>
              <a:rPr lang="en-IE" sz="1800" dirty="0">
                <a:solidFill>
                  <a:schemeClr val="tx1">
                    <a:lumMod val="75000"/>
                    <a:lumOff val="25000"/>
                  </a:schemeClr>
                </a:solidFill>
              </a:rPr>
              <a:t>Prices rose strongly in Q2 ‘18, but in Cork, Limerick and Waterford cities- unchanged in Q3 ’18</a:t>
            </a:r>
          </a:p>
          <a:p>
            <a:r>
              <a:rPr lang="en-IE" sz="1800" dirty="0">
                <a:solidFill>
                  <a:schemeClr val="tx1">
                    <a:lumMod val="75000"/>
                    <a:lumOff val="25000"/>
                  </a:schemeClr>
                </a:solidFill>
              </a:rPr>
              <a:t>Large increases in house prices outside the cities - 4.4% in Cork and 6.5% in Limerick county</a:t>
            </a:r>
          </a:p>
          <a:p>
            <a:endParaRPr lang="en-IE" sz="1800" dirty="0">
              <a:solidFill>
                <a:schemeClr val="tx1">
                  <a:lumMod val="75000"/>
                  <a:lumOff val="25000"/>
                </a:schemeClr>
              </a:solidFill>
            </a:endParaRPr>
          </a:p>
        </p:txBody>
      </p:sp>
      <p:pic>
        <p:nvPicPr>
          <p:cNvPr id="6" name="Picture 5">
            <a:extLst>
              <a:ext uri="{FF2B5EF4-FFF2-40B4-BE49-F238E27FC236}">
                <a16:creationId xmlns:a16="http://schemas.microsoft.com/office/drawing/2014/main" id="{632789AC-9397-4C7F-9F28-DDF48E64068A}"/>
              </a:ext>
            </a:extLst>
          </p:cNvPr>
          <p:cNvPicPr/>
          <p:nvPr/>
        </p:nvPicPr>
        <p:blipFill>
          <a:blip r:embed="rId2"/>
          <a:stretch>
            <a:fillRect/>
          </a:stretch>
        </p:blipFill>
        <p:spPr>
          <a:xfrm>
            <a:off x="2501462" y="2585545"/>
            <a:ext cx="7598979" cy="3008029"/>
          </a:xfrm>
          <a:prstGeom prst="rect">
            <a:avLst/>
          </a:prstGeom>
        </p:spPr>
      </p:pic>
      <p:pic>
        <p:nvPicPr>
          <p:cNvPr id="3" name="Picture 2">
            <a:extLst>
              <a:ext uri="{FF2B5EF4-FFF2-40B4-BE49-F238E27FC236}">
                <a16:creationId xmlns:a16="http://schemas.microsoft.com/office/drawing/2014/main" id="{25F7DC35-B98D-4F04-B180-A667CA5384D6}"/>
              </a:ext>
            </a:extLst>
          </p:cNvPr>
          <p:cNvPicPr>
            <a:picLocks noChangeAspect="1"/>
          </p:cNvPicPr>
          <p:nvPr/>
        </p:nvPicPr>
        <p:blipFill>
          <a:blip r:embed="rId3"/>
          <a:stretch>
            <a:fillRect/>
          </a:stretch>
        </p:blipFill>
        <p:spPr>
          <a:xfrm>
            <a:off x="9923632" y="5804431"/>
            <a:ext cx="1627506" cy="932261"/>
          </a:xfrm>
          <a:prstGeom prst="rect">
            <a:avLst/>
          </a:prstGeom>
        </p:spPr>
      </p:pic>
    </p:spTree>
    <p:extLst>
      <p:ext uri="{BB962C8B-B14F-4D97-AF65-F5344CB8AC3E}">
        <p14:creationId xmlns:p14="http://schemas.microsoft.com/office/powerpoint/2010/main" val="7039729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2F54ED4-EA98-456F-AF43-C40A99057B99}"/>
              </a:ext>
            </a:extLst>
          </p:cNvPr>
          <p:cNvPicPr/>
          <p:nvPr/>
        </p:nvPicPr>
        <p:blipFill rotWithShape="1">
          <a:blip r:embed="rId2"/>
          <a:srcRect l="26778" t="28553" r="24156" b="20692"/>
          <a:stretch/>
        </p:blipFill>
        <p:spPr bwMode="auto">
          <a:xfrm>
            <a:off x="844062" y="1308295"/>
            <a:ext cx="5866227" cy="4121834"/>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4994A48B-7BED-4E2D-8966-558EACFFBF2E}"/>
              </a:ext>
            </a:extLst>
          </p:cNvPr>
          <p:cNvSpPr txBox="1"/>
          <p:nvPr/>
        </p:nvSpPr>
        <p:spPr>
          <a:xfrm>
            <a:off x="844062" y="618978"/>
            <a:ext cx="7047914" cy="523220"/>
          </a:xfrm>
          <a:prstGeom prst="rect">
            <a:avLst/>
          </a:prstGeom>
          <a:noFill/>
        </p:spPr>
        <p:txBody>
          <a:bodyPr wrap="square" rtlCol="0">
            <a:spAutoFit/>
          </a:bodyPr>
          <a:lstStyle/>
          <a:p>
            <a:r>
              <a:rPr lang="en-IE" sz="2800" b="1" dirty="0">
                <a:solidFill>
                  <a:srgbClr val="C00000"/>
                </a:solidFill>
              </a:rPr>
              <a:t>Top 7 Reasons for becoming a Landlord</a:t>
            </a:r>
          </a:p>
        </p:txBody>
      </p:sp>
      <p:sp>
        <p:nvSpPr>
          <p:cNvPr id="3" name="TextBox 2">
            <a:extLst>
              <a:ext uri="{FF2B5EF4-FFF2-40B4-BE49-F238E27FC236}">
                <a16:creationId xmlns:a16="http://schemas.microsoft.com/office/drawing/2014/main" id="{4DB711AB-99EC-40C9-BEE3-B8B9F693C9A2}"/>
              </a:ext>
            </a:extLst>
          </p:cNvPr>
          <p:cNvSpPr txBox="1"/>
          <p:nvPr/>
        </p:nvSpPr>
        <p:spPr>
          <a:xfrm>
            <a:off x="10369742" y="5308204"/>
            <a:ext cx="1689974" cy="307777"/>
          </a:xfrm>
          <a:prstGeom prst="rect">
            <a:avLst/>
          </a:prstGeom>
          <a:noFill/>
        </p:spPr>
        <p:txBody>
          <a:bodyPr wrap="square" rtlCol="0">
            <a:spAutoFit/>
          </a:bodyPr>
          <a:lstStyle/>
          <a:p>
            <a:r>
              <a:rPr lang="en-IE" sz="1400" dirty="0"/>
              <a:t>ESRI Survey </a:t>
            </a:r>
          </a:p>
        </p:txBody>
      </p:sp>
      <p:sp>
        <p:nvSpPr>
          <p:cNvPr id="5" name="TextBox 4">
            <a:extLst>
              <a:ext uri="{FF2B5EF4-FFF2-40B4-BE49-F238E27FC236}">
                <a16:creationId xmlns:a16="http://schemas.microsoft.com/office/drawing/2014/main" id="{FC88B245-6435-4171-93BB-F60AA73E11F6}"/>
              </a:ext>
            </a:extLst>
          </p:cNvPr>
          <p:cNvSpPr txBox="1"/>
          <p:nvPr/>
        </p:nvSpPr>
        <p:spPr>
          <a:xfrm>
            <a:off x="6949440" y="1573085"/>
            <a:ext cx="4395323" cy="3416320"/>
          </a:xfrm>
          <a:prstGeom prst="rect">
            <a:avLst/>
          </a:prstGeom>
          <a:noFill/>
        </p:spPr>
        <p:txBody>
          <a:bodyPr wrap="square" rtlCol="0">
            <a:spAutoFit/>
          </a:bodyPr>
          <a:lstStyle/>
          <a:p>
            <a:pPr marL="342900" indent="-342900">
              <a:buFont typeface="+mj-lt"/>
              <a:buAutoNum type="arabicPeriod"/>
            </a:pPr>
            <a:r>
              <a:rPr lang="en-IE" dirty="0">
                <a:solidFill>
                  <a:schemeClr val="tx1">
                    <a:lumMod val="75000"/>
                    <a:lumOff val="25000"/>
                  </a:schemeClr>
                </a:solidFill>
              </a:rPr>
              <a:t>Property is a good Investment (38%)</a:t>
            </a:r>
          </a:p>
          <a:p>
            <a:pPr marL="342900" indent="-342900">
              <a:buFont typeface="+mj-lt"/>
              <a:buAutoNum type="arabicPeriod"/>
            </a:pPr>
            <a:endParaRPr lang="en-IE" dirty="0">
              <a:solidFill>
                <a:schemeClr val="tx1">
                  <a:lumMod val="75000"/>
                  <a:lumOff val="25000"/>
                </a:schemeClr>
              </a:solidFill>
            </a:endParaRPr>
          </a:p>
          <a:p>
            <a:pPr marL="342900" indent="-342900">
              <a:buFont typeface="+mj-lt"/>
              <a:buAutoNum type="arabicPeriod"/>
            </a:pPr>
            <a:r>
              <a:rPr lang="en-IE" dirty="0">
                <a:solidFill>
                  <a:schemeClr val="tx1">
                    <a:lumMod val="75000"/>
                    <a:lumOff val="25000"/>
                  </a:schemeClr>
                </a:solidFill>
              </a:rPr>
              <a:t>Additional Income (22%)</a:t>
            </a:r>
          </a:p>
          <a:p>
            <a:pPr marL="342900" indent="-342900">
              <a:buFont typeface="+mj-lt"/>
              <a:buAutoNum type="arabicPeriod"/>
            </a:pPr>
            <a:endParaRPr lang="en-IE" dirty="0">
              <a:solidFill>
                <a:schemeClr val="tx1">
                  <a:lumMod val="75000"/>
                  <a:lumOff val="25000"/>
                </a:schemeClr>
              </a:solidFill>
            </a:endParaRPr>
          </a:p>
          <a:p>
            <a:pPr marL="342900" indent="-342900">
              <a:buFont typeface="+mj-lt"/>
              <a:buAutoNum type="arabicPeriod"/>
            </a:pPr>
            <a:r>
              <a:rPr lang="en-IE" dirty="0">
                <a:solidFill>
                  <a:schemeClr val="tx1">
                    <a:lumMod val="75000"/>
                    <a:lumOff val="25000"/>
                  </a:schemeClr>
                </a:solidFill>
              </a:rPr>
              <a:t>Had to move / neg. equity (18%)</a:t>
            </a:r>
          </a:p>
          <a:p>
            <a:pPr marL="342900" indent="-342900">
              <a:buFont typeface="+mj-lt"/>
              <a:buAutoNum type="arabicPeriod"/>
            </a:pPr>
            <a:endParaRPr lang="en-IE" dirty="0">
              <a:solidFill>
                <a:schemeClr val="tx1">
                  <a:lumMod val="75000"/>
                  <a:lumOff val="25000"/>
                </a:schemeClr>
              </a:solidFill>
            </a:endParaRPr>
          </a:p>
          <a:p>
            <a:pPr marL="342900" indent="-342900">
              <a:buFont typeface="+mj-lt"/>
              <a:buAutoNum type="arabicPeriod"/>
            </a:pPr>
            <a:r>
              <a:rPr lang="en-IE" dirty="0">
                <a:solidFill>
                  <a:schemeClr val="tx1">
                    <a:lumMod val="75000"/>
                    <a:lumOff val="25000"/>
                  </a:schemeClr>
                </a:solidFill>
              </a:rPr>
              <a:t>Pension  (17%)</a:t>
            </a:r>
          </a:p>
          <a:p>
            <a:pPr marL="342900" indent="-342900">
              <a:buFont typeface="+mj-lt"/>
              <a:buAutoNum type="arabicPeriod"/>
            </a:pPr>
            <a:endParaRPr lang="en-IE" dirty="0">
              <a:solidFill>
                <a:schemeClr val="tx1">
                  <a:lumMod val="75000"/>
                  <a:lumOff val="25000"/>
                </a:schemeClr>
              </a:solidFill>
            </a:endParaRPr>
          </a:p>
          <a:p>
            <a:pPr marL="342900" indent="-342900">
              <a:buFont typeface="+mj-lt"/>
              <a:buAutoNum type="arabicPeriod"/>
            </a:pPr>
            <a:r>
              <a:rPr lang="en-IE" dirty="0">
                <a:solidFill>
                  <a:schemeClr val="tx1">
                    <a:lumMod val="75000"/>
                    <a:lumOff val="25000"/>
                  </a:schemeClr>
                </a:solidFill>
              </a:rPr>
              <a:t>Moved in with partner (8%)</a:t>
            </a:r>
          </a:p>
          <a:p>
            <a:pPr marL="342900" indent="-342900">
              <a:buFont typeface="+mj-lt"/>
              <a:buAutoNum type="arabicPeriod"/>
            </a:pPr>
            <a:endParaRPr lang="en-IE" dirty="0">
              <a:solidFill>
                <a:schemeClr val="tx1">
                  <a:lumMod val="75000"/>
                  <a:lumOff val="25000"/>
                </a:schemeClr>
              </a:solidFill>
            </a:endParaRPr>
          </a:p>
          <a:p>
            <a:pPr marL="342900" indent="-342900">
              <a:buFont typeface="+mj-lt"/>
              <a:buAutoNum type="arabicPeriod"/>
            </a:pPr>
            <a:r>
              <a:rPr lang="en-IE" dirty="0">
                <a:solidFill>
                  <a:schemeClr val="tx1">
                    <a:lumMod val="75000"/>
                    <a:lumOff val="25000"/>
                  </a:schemeClr>
                </a:solidFill>
              </a:rPr>
              <a:t>Inherited the property (7%)</a:t>
            </a:r>
          </a:p>
          <a:p>
            <a:endParaRPr lang="en-IE" dirty="0">
              <a:solidFill>
                <a:schemeClr val="tx1">
                  <a:lumMod val="75000"/>
                  <a:lumOff val="25000"/>
                </a:schemeClr>
              </a:solidFill>
            </a:endParaRPr>
          </a:p>
        </p:txBody>
      </p:sp>
      <p:pic>
        <p:nvPicPr>
          <p:cNvPr id="7" name="Picture 6">
            <a:extLst>
              <a:ext uri="{FF2B5EF4-FFF2-40B4-BE49-F238E27FC236}">
                <a16:creationId xmlns:a16="http://schemas.microsoft.com/office/drawing/2014/main" id="{20070B49-5BCF-4DBD-AA63-C784350922E4}"/>
              </a:ext>
            </a:extLst>
          </p:cNvPr>
          <p:cNvPicPr>
            <a:picLocks noChangeAspect="1"/>
          </p:cNvPicPr>
          <p:nvPr/>
        </p:nvPicPr>
        <p:blipFill>
          <a:blip r:embed="rId3"/>
          <a:stretch>
            <a:fillRect/>
          </a:stretch>
        </p:blipFill>
        <p:spPr>
          <a:xfrm>
            <a:off x="9807876" y="5831247"/>
            <a:ext cx="1689975" cy="968044"/>
          </a:xfrm>
          <a:prstGeom prst="rect">
            <a:avLst/>
          </a:prstGeom>
        </p:spPr>
      </p:pic>
    </p:spTree>
    <p:extLst>
      <p:ext uri="{BB962C8B-B14F-4D97-AF65-F5344CB8AC3E}">
        <p14:creationId xmlns:p14="http://schemas.microsoft.com/office/powerpoint/2010/main" val="1517317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927448" y="772885"/>
            <a:ext cx="10455763" cy="559602"/>
          </a:xfrm>
          <a:prstGeom prst="rect">
            <a:avLst/>
          </a:prstGeom>
          <a:noFill/>
        </p:spPr>
        <p:txBody>
          <a:bodyPr vert="horz" lIns="91440" tIns="0" rIns="98947" bIns="49474" rtlCol="0" anchor="t" anchorCtr="0">
            <a:normAutofit/>
          </a:bodyPr>
          <a:lstStyle>
            <a:lvl1pPr algn="l" defTabSz="989472" rtl="0" eaLnBrk="1" latinLnBrk="0" hangingPunct="1">
              <a:spcBef>
                <a:spcPct val="0"/>
              </a:spcBef>
              <a:buNone/>
              <a:defRPr sz="3200" b="1" kern="1200">
                <a:solidFill>
                  <a:schemeClr val="accent6"/>
                </a:solidFill>
                <a:latin typeface="Arial" pitchFamily="34" charset="0"/>
                <a:ea typeface="+mj-ea"/>
                <a:cs typeface="Arial" pitchFamily="34" charset="0"/>
              </a:defRPr>
            </a:lvl1pPr>
          </a:lstStyle>
          <a:p>
            <a:pPr marL="0" marR="0" lvl="0" indent="0" algn="l" defTabSz="989472"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CF043C"/>
              </a:solidFill>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2"/>
          <a:stretch>
            <a:fillRect/>
          </a:stretch>
        </p:blipFill>
        <p:spPr>
          <a:xfrm>
            <a:off x="672878" y="6002561"/>
            <a:ext cx="4378520" cy="377936"/>
          </a:xfrm>
          <a:prstGeom prst="rect">
            <a:avLst/>
          </a:prstGeom>
        </p:spPr>
      </p:pic>
      <p:sp>
        <p:nvSpPr>
          <p:cNvPr id="14" name="Content Placeholder 6">
            <a:extLst>
              <a:ext uri="{FF2B5EF4-FFF2-40B4-BE49-F238E27FC236}">
                <a16:creationId xmlns:a16="http://schemas.microsoft.com/office/drawing/2014/main" id="{D8174BC1-F34A-4AE6-9720-23D99C01DB3C}"/>
              </a:ext>
            </a:extLst>
          </p:cNvPr>
          <p:cNvSpPr txBox="1">
            <a:spLocks/>
          </p:cNvSpPr>
          <p:nvPr/>
        </p:nvSpPr>
        <p:spPr>
          <a:xfrm>
            <a:off x="927448" y="836613"/>
            <a:ext cx="6192688" cy="43214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2800" b="1" dirty="0">
                <a:solidFill>
                  <a:srgbClr val="CF043C"/>
                </a:solidFill>
                <a:latin typeface="+mj-lt"/>
              </a:rPr>
              <a:t> </a:t>
            </a:r>
          </a:p>
        </p:txBody>
      </p:sp>
      <p:sp>
        <p:nvSpPr>
          <p:cNvPr id="2" name="Rectangle 1">
            <a:extLst>
              <a:ext uri="{FF2B5EF4-FFF2-40B4-BE49-F238E27FC236}">
                <a16:creationId xmlns:a16="http://schemas.microsoft.com/office/drawing/2014/main" id="{DFE4BE23-A4C2-4660-954C-62242BD20F97}"/>
              </a:ext>
            </a:extLst>
          </p:cNvPr>
          <p:cNvSpPr/>
          <p:nvPr/>
        </p:nvSpPr>
        <p:spPr>
          <a:xfrm>
            <a:off x="1102165" y="1268760"/>
            <a:ext cx="10159212" cy="4235262"/>
          </a:xfrm>
          <a:prstGeom prst="rect">
            <a:avLst/>
          </a:prstGeom>
        </p:spPr>
        <p:txBody>
          <a:bodyPr wrap="square">
            <a:spAutoFit/>
          </a:bodyPr>
          <a:lstStyle/>
          <a:p>
            <a:pPr>
              <a:lnSpc>
                <a:spcPct val="120000"/>
              </a:lnSpc>
            </a:pPr>
            <a:r>
              <a:rPr lang="en-IE" sz="3200" b="1" dirty="0">
                <a:solidFill>
                  <a:srgbClr val="C00000"/>
                </a:solidFill>
              </a:rPr>
              <a:t>Contents</a:t>
            </a:r>
          </a:p>
          <a:p>
            <a:pPr>
              <a:lnSpc>
                <a:spcPct val="120000"/>
              </a:lnSpc>
            </a:pPr>
            <a:endParaRPr lang="en-IE" dirty="0"/>
          </a:p>
          <a:p>
            <a:pPr marL="457200" indent="-457200">
              <a:lnSpc>
                <a:spcPct val="120000"/>
              </a:lnSpc>
              <a:buFont typeface="Arial" panose="020B0604020202020204" pitchFamily="34" charset="0"/>
              <a:buChar char="•"/>
            </a:pPr>
            <a:r>
              <a:rPr lang="en-IE" sz="2800" dirty="0">
                <a:solidFill>
                  <a:schemeClr val="tx1">
                    <a:lumMod val="75000"/>
                    <a:lumOff val="25000"/>
                  </a:schemeClr>
                </a:solidFill>
              </a:rPr>
              <a:t>Company Background</a:t>
            </a:r>
          </a:p>
          <a:p>
            <a:pPr>
              <a:lnSpc>
                <a:spcPct val="120000"/>
              </a:lnSpc>
            </a:pPr>
            <a:endParaRPr lang="en-IE" sz="2800" dirty="0">
              <a:solidFill>
                <a:schemeClr val="tx1">
                  <a:lumMod val="75000"/>
                  <a:lumOff val="25000"/>
                </a:schemeClr>
              </a:solidFill>
            </a:endParaRPr>
          </a:p>
          <a:p>
            <a:pPr marL="457200" indent="-457200">
              <a:lnSpc>
                <a:spcPct val="120000"/>
              </a:lnSpc>
              <a:buFont typeface="Arial" panose="020B0604020202020204" pitchFamily="34" charset="0"/>
              <a:buChar char="•"/>
            </a:pPr>
            <a:r>
              <a:rPr lang="en-IE" sz="2800" dirty="0">
                <a:solidFill>
                  <a:schemeClr val="tx1">
                    <a:lumMod val="75000"/>
                    <a:lumOff val="25000"/>
                  </a:schemeClr>
                </a:solidFill>
              </a:rPr>
              <a:t>An Overview of the Irish Mortgage Market </a:t>
            </a:r>
          </a:p>
          <a:p>
            <a:pPr marL="457200" indent="-457200">
              <a:lnSpc>
                <a:spcPct val="120000"/>
              </a:lnSpc>
              <a:buFont typeface="Arial" panose="020B0604020202020204" pitchFamily="34" charset="0"/>
              <a:buChar char="•"/>
            </a:pPr>
            <a:endParaRPr lang="en-IE" sz="2800" dirty="0">
              <a:solidFill>
                <a:schemeClr val="tx1">
                  <a:lumMod val="75000"/>
                  <a:lumOff val="25000"/>
                </a:schemeClr>
              </a:solidFill>
            </a:endParaRPr>
          </a:p>
          <a:p>
            <a:pPr marL="457200" indent="-457200">
              <a:lnSpc>
                <a:spcPct val="120000"/>
              </a:lnSpc>
              <a:buFont typeface="Arial" panose="020B0604020202020204" pitchFamily="34" charset="0"/>
              <a:buChar char="•"/>
            </a:pPr>
            <a:r>
              <a:rPr lang="en-IE" sz="2800" dirty="0">
                <a:solidFill>
                  <a:schemeClr val="tx1">
                    <a:lumMod val="75000"/>
                    <a:lumOff val="25000"/>
                  </a:schemeClr>
                </a:solidFill>
              </a:rPr>
              <a:t>ICS Mortgages Buy-to-Let Proposition  </a:t>
            </a:r>
          </a:p>
          <a:p>
            <a:pPr>
              <a:lnSpc>
                <a:spcPct val="120000"/>
              </a:lnSpc>
            </a:pPr>
            <a:endParaRPr lang="en-IE" dirty="0"/>
          </a:p>
          <a:p>
            <a:pPr>
              <a:lnSpc>
                <a:spcPct val="120000"/>
              </a:lnSpc>
            </a:pPr>
            <a:endParaRPr lang="en-IE" dirty="0"/>
          </a:p>
        </p:txBody>
      </p:sp>
      <p:pic>
        <p:nvPicPr>
          <p:cNvPr id="9" name="Picture 8">
            <a:extLst>
              <a:ext uri="{FF2B5EF4-FFF2-40B4-BE49-F238E27FC236}">
                <a16:creationId xmlns:a16="http://schemas.microsoft.com/office/drawing/2014/main" id="{CEF646E9-A73A-4D19-BAE4-54FDB9178B1B}"/>
              </a:ext>
            </a:extLst>
          </p:cNvPr>
          <p:cNvPicPr>
            <a:picLocks noChangeAspect="1"/>
          </p:cNvPicPr>
          <p:nvPr/>
        </p:nvPicPr>
        <p:blipFill>
          <a:blip r:embed="rId3"/>
          <a:stretch>
            <a:fillRect/>
          </a:stretch>
        </p:blipFill>
        <p:spPr>
          <a:xfrm>
            <a:off x="9858374" y="5818642"/>
            <a:ext cx="1409066" cy="862872"/>
          </a:xfrm>
          <a:prstGeom prst="rect">
            <a:avLst/>
          </a:prstGeom>
        </p:spPr>
      </p:pic>
    </p:spTree>
    <p:extLst>
      <p:ext uri="{BB962C8B-B14F-4D97-AF65-F5344CB8AC3E}">
        <p14:creationId xmlns:p14="http://schemas.microsoft.com/office/powerpoint/2010/main" val="23332931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E830BD-F372-47A9-B167-9F4C441594F4}"/>
              </a:ext>
            </a:extLst>
          </p:cNvPr>
          <p:cNvPicPr>
            <a:picLocks noChangeAspect="1"/>
          </p:cNvPicPr>
          <p:nvPr/>
        </p:nvPicPr>
        <p:blipFill>
          <a:blip r:embed="rId2"/>
          <a:stretch>
            <a:fillRect/>
          </a:stretch>
        </p:blipFill>
        <p:spPr>
          <a:xfrm>
            <a:off x="0" y="893"/>
            <a:ext cx="12188825" cy="6856214"/>
          </a:xfrm>
          <a:prstGeom prst="rect">
            <a:avLst/>
          </a:prstGeom>
        </p:spPr>
      </p:pic>
      <p:pic>
        <p:nvPicPr>
          <p:cNvPr id="5" name="Picture 4">
            <a:extLst>
              <a:ext uri="{FF2B5EF4-FFF2-40B4-BE49-F238E27FC236}">
                <a16:creationId xmlns:a16="http://schemas.microsoft.com/office/drawing/2014/main" id="{D2B35DD9-1B0D-44C7-B42B-0FF268561466}"/>
              </a:ext>
            </a:extLst>
          </p:cNvPr>
          <p:cNvPicPr>
            <a:picLocks noChangeAspect="1"/>
          </p:cNvPicPr>
          <p:nvPr/>
        </p:nvPicPr>
        <p:blipFill>
          <a:blip r:embed="rId3"/>
          <a:stretch>
            <a:fillRect/>
          </a:stretch>
        </p:blipFill>
        <p:spPr>
          <a:xfrm>
            <a:off x="0" y="893"/>
            <a:ext cx="12188825" cy="6856214"/>
          </a:xfrm>
          <a:prstGeom prst="rect">
            <a:avLst/>
          </a:prstGeom>
        </p:spPr>
      </p:pic>
      <p:pic>
        <p:nvPicPr>
          <p:cNvPr id="7" name="Picture 6">
            <a:extLst>
              <a:ext uri="{FF2B5EF4-FFF2-40B4-BE49-F238E27FC236}">
                <a16:creationId xmlns:a16="http://schemas.microsoft.com/office/drawing/2014/main" id="{777AD347-6FD9-4785-80A3-79805AD52E2B}"/>
              </a:ext>
            </a:extLst>
          </p:cNvPr>
          <p:cNvPicPr>
            <a:picLocks noChangeAspect="1"/>
          </p:cNvPicPr>
          <p:nvPr/>
        </p:nvPicPr>
        <p:blipFill>
          <a:blip r:embed="rId4"/>
          <a:stretch>
            <a:fillRect/>
          </a:stretch>
        </p:blipFill>
        <p:spPr>
          <a:xfrm>
            <a:off x="0" y="893"/>
            <a:ext cx="12188825" cy="6856214"/>
          </a:xfrm>
          <a:prstGeom prst="rect">
            <a:avLst/>
          </a:prstGeom>
        </p:spPr>
      </p:pic>
      <p:pic>
        <p:nvPicPr>
          <p:cNvPr id="9" name="Picture 8">
            <a:extLst>
              <a:ext uri="{FF2B5EF4-FFF2-40B4-BE49-F238E27FC236}">
                <a16:creationId xmlns:a16="http://schemas.microsoft.com/office/drawing/2014/main" id="{1AD6E412-9232-4815-8734-90B147096DE6}"/>
              </a:ext>
            </a:extLst>
          </p:cNvPr>
          <p:cNvPicPr>
            <a:picLocks noChangeAspect="1"/>
          </p:cNvPicPr>
          <p:nvPr/>
        </p:nvPicPr>
        <p:blipFill>
          <a:blip r:embed="rId5"/>
          <a:stretch>
            <a:fillRect/>
          </a:stretch>
        </p:blipFill>
        <p:spPr>
          <a:xfrm>
            <a:off x="355108" y="6033633"/>
            <a:ext cx="4678531" cy="686184"/>
          </a:xfrm>
          <a:prstGeom prst="rect">
            <a:avLst/>
          </a:prstGeom>
        </p:spPr>
      </p:pic>
    </p:spTree>
    <p:extLst>
      <p:ext uri="{BB962C8B-B14F-4D97-AF65-F5344CB8AC3E}">
        <p14:creationId xmlns:p14="http://schemas.microsoft.com/office/powerpoint/2010/main" val="23329301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3"/>
          <p:cNvSpPr txBox="1">
            <a:spLocks/>
          </p:cNvSpPr>
          <p:nvPr/>
        </p:nvSpPr>
        <p:spPr>
          <a:xfrm>
            <a:off x="672878" y="772885"/>
            <a:ext cx="10455763" cy="559602"/>
          </a:xfrm>
          <a:prstGeom prst="rect">
            <a:avLst/>
          </a:prstGeom>
          <a:noFill/>
        </p:spPr>
        <p:txBody>
          <a:bodyPr vert="horz" lIns="91440" tIns="0" rIns="98947" bIns="49474" rtlCol="0" anchor="t" anchorCtr="0">
            <a:normAutofit/>
          </a:bodyPr>
          <a:lstStyle>
            <a:lvl1pPr algn="l" defTabSz="989472" rtl="0" eaLnBrk="1" latinLnBrk="0" hangingPunct="1">
              <a:spcBef>
                <a:spcPct val="0"/>
              </a:spcBef>
              <a:buNone/>
              <a:defRPr sz="3200" b="1" kern="1200">
                <a:solidFill>
                  <a:schemeClr val="accent6"/>
                </a:solidFill>
                <a:latin typeface="Arial" pitchFamily="34" charset="0"/>
                <a:ea typeface="+mj-ea"/>
                <a:cs typeface="Arial" pitchFamily="34" charset="0"/>
              </a:defRPr>
            </a:lvl1pPr>
          </a:lstStyle>
          <a:p>
            <a:pPr marL="0" marR="0" lvl="0" indent="0" algn="l" defTabSz="989472" rtl="0" eaLnBrk="1" fontAlgn="auto" latinLnBrk="0" hangingPunct="1">
              <a:lnSpc>
                <a:spcPct val="100000"/>
              </a:lnSpc>
              <a:spcBef>
                <a:spcPct val="0"/>
              </a:spcBef>
              <a:spcAft>
                <a:spcPts val="0"/>
              </a:spcAft>
              <a:buClrTx/>
              <a:buSzTx/>
              <a:buFontTx/>
              <a:buNone/>
              <a:tabLst/>
              <a:defRPr/>
            </a:pPr>
            <a:endParaRPr kumimoji="0" lang="en-US" sz="3200" b="1" i="0" u="none" strike="noStrike" kern="1200" cap="none" spc="0" normalizeH="0" baseline="0" noProof="0" dirty="0">
              <a:ln>
                <a:noFill/>
              </a:ln>
              <a:solidFill>
                <a:srgbClr val="CF043C"/>
              </a:solidFill>
              <a:effectLst/>
              <a:uLnTx/>
              <a:uFillTx/>
              <a:latin typeface="Arial" pitchFamily="34" charset="0"/>
              <a:ea typeface="+mj-ea"/>
              <a:cs typeface="Arial" pitchFamily="34" charset="0"/>
            </a:endParaRPr>
          </a:p>
        </p:txBody>
      </p:sp>
      <p:pic>
        <p:nvPicPr>
          <p:cNvPr id="3" name="Picture 2"/>
          <p:cNvPicPr>
            <a:picLocks noChangeAspect="1"/>
          </p:cNvPicPr>
          <p:nvPr/>
        </p:nvPicPr>
        <p:blipFill>
          <a:blip r:embed="rId2"/>
          <a:stretch>
            <a:fillRect/>
          </a:stretch>
        </p:blipFill>
        <p:spPr>
          <a:xfrm>
            <a:off x="672878" y="6002561"/>
            <a:ext cx="4378520" cy="377936"/>
          </a:xfrm>
          <a:prstGeom prst="rect">
            <a:avLst/>
          </a:prstGeom>
        </p:spPr>
      </p:pic>
      <p:sp>
        <p:nvSpPr>
          <p:cNvPr id="14" name="Content Placeholder 6">
            <a:extLst>
              <a:ext uri="{FF2B5EF4-FFF2-40B4-BE49-F238E27FC236}">
                <a16:creationId xmlns:a16="http://schemas.microsoft.com/office/drawing/2014/main" id="{D8174BC1-F34A-4AE6-9720-23D99C01DB3C}"/>
              </a:ext>
            </a:extLst>
          </p:cNvPr>
          <p:cNvSpPr txBox="1">
            <a:spLocks/>
          </p:cNvSpPr>
          <p:nvPr/>
        </p:nvSpPr>
        <p:spPr>
          <a:xfrm>
            <a:off x="927448" y="836613"/>
            <a:ext cx="6192688" cy="432147"/>
          </a:xfrm>
          <a:prstGeom prst="rect">
            <a:avLst/>
          </a:prstGeom>
        </p:spPr>
        <p:txBody>
          <a:bodyPr/>
          <a:lstStyle>
            <a:lvl1pPr marL="342900" indent="-342900" algn="l" defTabSz="457200" rtl="0" eaLnBrk="1" latinLnBrk="0" hangingPunct="1">
              <a:spcBef>
                <a:spcPct val="20000"/>
              </a:spcBef>
              <a:buFont typeface="Arial"/>
              <a:buChar char="•"/>
              <a:defRPr sz="3200" b="0" i="0" kern="1200">
                <a:solidFill>
                  <a:schemeClr val="tx1">
                    <a:lumMod val="65000"/>
                    <a:lumOff val="35000"/>
                  </a:schemeClr>
                </a:solidFill>
                <a:latin typeface="Arial"/>
                <a:ea typeface="+mn-ea"/>
                <a:cs typeface="Arial"/>
              </a:defRPr>
            </a:lvl1pPr>
            <a:lvl2pPr marL="742950" indent="-285750" algn="l" defTabSz="457200" rtl="0" eaLnBrk="1" latinLnBrk="0" hangingPunct="1">
              <a:spcBef>
                <a:spcPct val="20000"/>
              </a:spcBef>
              <a:buFont typeface="Arial"/>
              <a:buChar char="–"/>
              <a:defRPr sz="2800" b="0" i="0" kern="1200">
                <a:solidFill>
                  <a:schemeClr val="tx1">
                    <a:lumMod val="65000"/>
                    <a:lumOff val="35000"/>
                  </a:schemeClr>
                </a:solidFill>
                <a:latin typeface="Arial"/>
                <a:ea typeface="+mn-ea"/>
                <a:cs typeface="Arial"/>
              </a:defRPr>
            </a:lvl2pPr>
            <a:lvl3pPr marL="1143000" indent="-228600" algn="l" defTabSz="457200" rtl="0" eaLnBrk="1" latinLnBrk="0" hangingPunct="1">
              <a:spcBef>
                <a:spcPct val="20000"/>
              </a:spcBef>
              <a:buFont typeface="Arial"/>
              <a:buChar char="•"/>
              <a:defRPr sz="2400" b="0" i="0" kern="1200">
                <a:solidFill>
                  <a:schemeClr val="tx1">
                    <a:lumMod val="65000"/>
                    <a:lumOff val="35000"/>
                  </a:schemeClr>
                </a:solidFill>
                <a:latin typeface="Arial"/>
                <a:ea typeface="+mn-ea"/>
                <a:cs typeface="Arial"/>
              </a:defRPr>
            </a:lvl3pPr>
            <a:lvl4pPr marL="16002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4pPr>
            <a:lvl5pPr marL="2057400" indent="-228600" algn="l" defTabSz="457200" rtl="0" eaLnBrk="1" latinLnBrk="0" hangingPunct="1">
              <a:spcBef>
                <a:spcPct val="20000"/>
              </a:spcBef>
              <a:buFont typeface="Arial"/>
              <a:buChar char="»"/>
              <a:defRPr sz="2000" b="0" i="0" kern="1200">
                <a:solidFill>
                  <a:schemeClr val="tx1">
                    <a:lumMod val="65000"/>
                    <a:lumOff val="3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IE" sz="2800" b="1" dirty="0">
                <a:solidFill>
                  <a:srgbClr val="CF043C"/>
                </a:solidFill>
                <a:latin typeface="+mj-lt"/>
              </a:rPr>
              <a:t> </a:t>
            </a:r>
          </a:p>
        </p:txBody>
      </p:sp>
      <p:sp>
        <p:nvSpPr>
          <p:cNvPr id="2" name="Rectangle 1">
            <a:extLst>
              <a:ext uri="{FF2B5EF4-FFF2-40B4-BE49-F238E27FC236}">
                <a16:creationId xmlns:a16="http://schemas.microsoft.com/office/drawing/2014/main" id="{DFE4BE23-A4C2-4660-954C-62242BD20F97}"/>
              </a:ext>
            </a:extLst>
          </p:cNvPr>
          <p:cNvSpPr/>
          <p:nvPr/>
        </p:nvSpPr>
        <p:spPr>
          <a:xfrm>
            <a:off x="919285" y="1796335"/>
            <a:ext cx="10702170" cy="1501758"/>
          </a:xfrm>
          <a:prstGeom prst="rect">
            <a:avLst/>
          </a:prstGeom>
        </p:spPr>
        <p:txBody>
          <a:bodyPr wrap="square">
            <a:spAutoFit/>
          </a:bodyPr>
          <a:lstStyle/>
          <a:p>
            <a:pPr algn="ctr">
              <a:lnSpc>
                <a:spcPct val="120000"/>
              </a:lnSpc>
            </a:pPr>
            <a:endParaRPr lang="en-IE" sz="4000" dirty="0">
              <a:solidFill>
                <a:schemeClr val="tx1">
                  <a:lumMod val="75000"/>
                  <a:lumOff val="25000"/>
                </a:schemeClr>
              </a:solidFill>
            </a:endParaRPr>
          </a:p>
          <a:p>
            <a:pPr algn="ctr">
              <a:lnSpc>
                <a:spcPct val="120000"/>
              </a:lnSpc>
            </a:pPr>
            <a:r>
              <a:rPr lang="en-IE" sz="4000" b="1" dirty="0">
                <a:solidFill>
                  <a:srgbClr val="C00000"/>
                </a:solidFill>
              </a:rPr>
              <a:t>ICS Mortgages Proposition </a:t>
            </a:r>
          </a:p>
        </p:txBody>
      </p:sp>
      <p:pic>
        <p:nvPicPr>
          <p:cNvPr id="5" name="Picture 4">
            <a:extLst>
              <a:ext uri="{FF2B5EF4-FFF2-40B4-BE49-F238E27FC236}">
                <a16:creationId xmlns:a16="http://schemas.microsoft.com/office/drawing/2014/main" id="{043CAC28-1C79-46F8-B2F4-3688CA0F7C67}"/>
              </a:ext>
            </a:extLst>
          </p:cNvPr>
          <p:cNvPicPr>
            <a:picLocks noChangeAspect="1"/>
          </p:cNvPicPr>
          <p:nvPr/>
        </p:nvPicPr>
        <p:blipFill>
          <a:blip r:embed="rId3"/>
          <a:stretch>
            <a:fillRect/>
          </a:stretch>
        </p:blipFill>
        <p:spPr>
          <a:xfrm>
            <a:off x="9792070" y="5742472"/>
            <a:ext cx="1581834" cy="906099"/>
          </a:xfrm>
          <a:prstGeom prst="rect">
            <a:avLst/>
          </a:prstGeom>
        </p:spPr>
      </p:pic>
    </p:spTree>
    <p:extLst>
      <p:ext uri="{BB962C8B-B14F-4D97-AF65-F5344CB8AC3E}">
        <p14:creationId xmlns:p14="http://schemas.microsoft.com/office/powerpoint/2010/main" val="27224534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47219-10E5-49E5-9DCF-88EE1389221F}"/>
              </a:ext>
            </a:extLst>
          </p:cNvPr>
          <p:cNvSpPr>
            <a:spLocks noGrp="1"/>
          </p:cNvSpPr>
          <p:nvPr>
            <p:ph type="ctrTitle"/>
          </p:nvPr>
        </p:nvSpPr>
        <p:spPr/>
        <p:txBody>
          <a:bodyPr/>
          <a:lstStyle/>
          <a:p>
            <a:endParaRPr lang="en-IE"/>
          </a:p>
        </p:txBody>
      </p:sp>
      <p:sp>
        <p:nvSpPr>
          <p:cNvPr id="3" name="Subtitle 2">
            <a:extLst>
              <a:ext uri="{FF2B5EF4-FFF2-40B4-BE49-F238E27FC236}">
                <a16:creationId xmlns:a16="http://schemas.microsoft.com/office/drawing/2014/main" id="{9FB422E2-1E64-40D0-B3D2-C790A54EC81A}"/>
              </a:ext>
            </a:extLst>
          </p:cNvPr>
          <p:cNvSpPr>
            <a:spLocks noGrp="1"/>
          </p:cNvSpPr>
          <p:nvPr>
            <p:ph type="subTitle" idx="1"/>
          </p:nvPr>
        </p:nvSpPr>
        <p:spPr/>
        <p:txBody>
          <a:bodyPr/>
          <a:lstStyle/>
          <a:p>
            <a:endParaRPr lang="en-IE"/>
          </a:p>
        </p:txBody>
      </p:sp>
      <p:pic>
        <p:nvPicPr>
          <p:cNvPr id="5" name="Picture 4">
            <a:extLst>
              <a:ext uri="{FF2B5EF4-FFF2-40B4-BE49-F238E27FC236}">
                <a16:creationId xmlns:a16="http://schemas.microsoft.com/office/drawing/2014/main" id="{A5F91412-4270-4660-BE3C-5F0BC4E8322B}"/>
              </a:ext>
            </a:extLst>
          </p:cNvPr>
          <p:cNvPicPr>
            <a:picLocks noChangeAspect="1"/>
          </p:cNvPicPr>
          <p:nvPr/>
        </p:nvPicPr>
        <p:blipFill>
          <a:blip r:embed="rId2"/>
          <a:stretch>
            <a:fillRect/>
          </a:stretch>
        </p:blipFill>
        <p:spPr>
          <a:xfrm>
            <a:off x="381741" y="39579"/>
            <a:ext cx="11221375" cy="6378975"/>
          </a:xfrm>
          <a:prstGeom prst="rect">
            <a:avLst/>
          </a:prstGeom>
        </p:spPr>
      </p:pic>
      <p:pic>
        <p:nvPicPr>
          <p:cNvPr id="6" name="Picture 5">
            <a:extLst>
              <a:ext uri="{FF2B5EF4-FFF2-40B4-BE49-F238E27FC236}">
                <a16:creationId xmlns:a16="http://schemas.microsoft.com/office/drawing/2014/main" id="{7E557D42-90EB-4098-831B-5A114D935B25}"/>
              </a:ext>
            </a:extLst>
          </p:cNvPr>
          <p:cNvPicPr>
            <a:picLocks noChangeAspect="1"/>
          </p:cNvPicPr>
          <p:nvPr/>
        </p:nvPicPr>
        <p:blipFill>
          <a:blip r:embed="rId3"/>
          <a:stretch>
            <a:fillRect/>
          </a:stretch>
        </p:blipFill>
        <p:spPr>
          <a:xfrm>
            <a:off x="381742" y="6418555"/>
            <a:ext cx="3036162" cy="445304"/>
          </a:xfrm>
          <a:prstGeom prst="rect">
            <a:avLst/>
          </a:prstGeom>
        </p:spPr>
      </p:pic>
      <p:pic>
        <p:nvPicPr>
          <p:cNvPr id="8" name="Picture 7">
            <a:extLst>
              <a:ext uri="{FF2B5EF4-FFF2-40B4-BE49-F238E27FC236}">
                <a16:creationId xmlns:a16="http://schemas.microsoft.com/office/drawing/2014/main" id="{A1006687-884F-4E33-9456-CA180C66C979}"/>
              </a:ext>
            </a:extLst>
          </p:cNvPr>
          <p:cNvPicPr>
            <a:picLocks noChangeAspect="1"/>
          </p:cNvPicPr>
          <p:nvPr/>
        </p:nvPicPr>
        <p:blipFill>
          <a:blip r:embed="rId4"/>
          <a:stretch>
            <a:fillRect/>
          </a:stretch>
        </p:blipFill>
        <p:spPr>
          <a:xfrm>
            <a:off x="10892901" y="6416011"/>
            <a:ext cx="781236" cy="447504"/>
          </a:xfrm>
          <a:prstGeom prst="rect">
            <a:avLst/>
          </a:prstGeom>
        </p:spPr>
      </p:pic>
    </p:spTree>
    <p:extLst>
      <p:ext uri="{BB962C8B-B14F-4D97-AF65-F5344CB8AC3E}">
        <p14:creationId xmlns:p14="http://schemas.microsoft.com/office/powerpoint/2010/main" val="612452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6F6262-CCBF-40ED-A1A3-DBD601C8AD9C}"/>
              </a:ext>
            </a:extLst>
          </p:cNvPr>
          <p:cNvPicPr/>
          <p:nvPr/>
        </p:nvPicPr>
        <p:blipFill rotWithShape="1">
          <a:blip r:embed="rId2"/>
          <a:srcRect l="32763" t="35563" r="30783" b="19525"/>
          <a:stretch/>
        </p:blipFill>
        <p:spPr bwMode="auto">
          <a:xfrm>
            <a:off x="1466144" y="2039815"/>
            <a:ext cx="4175001" cy="3587262"/>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789D2B60-7E3E-40F8-A430-14415B0C0111}"/>
              </a:ext>
            </a:extLst>
          </p:cNvPr>
          <p:cNvSpPr txBox="1"/>
          <p:nvPr/>
        </p:nvSpPr>
        <p:spPr>
          <a:xfrm>
            <a:off x="998807" y="742872"/>
            <a:ext cx="9566030" cy="523220"/>
          </a:xfrm>
          <a:prstGeom prst="rect">
            <a:avLst/>
          </a:prstGeom>
          <a:noFill/>
        </p:spPr>
        <p:txBody>
          <a:bodyPr wrap="square" rtlCol="0">
            <a:spAutoFit/>
          </a:bodyPr>
          <a:lstStyle/>
          <a:p>
            <a:r>
              <a:rPr lang="en-IE" sz="2800" b="1" dirty="0">
                <a:solidFill>
                  <a:srgbClr val="C00000"/>
                </a:solidFill>
              </a:rPr>
              <a:t>Age Profile of Landlords – Market v’s ICS Mortgages  </a:t>
            </a:r>
          </a:p>
        </p:txBody>
      </p:sp>
      <p:sp>
        <p:nvSpPr>
          <p:cNvPr id="3" name="TextBox 2">
            <a:extLst>
              <a:ext uri="{FF2B5EF4-FFF2-40B4-BE49-F238E27FC236}">
                <a16:creationId xmlns:a16="http://schemas.microsoft.com/office/drawing/2014/main" id="{AAF25504-8B46-461D-90D6-56AF27FDCA94}"/>
              </a:ext>
            </a:extLst>
          </p:cNvPr>
          <p:cNvSpPr txBox="1"/>
          <p:nvPr/>
        </p:nvSpPr>
        <p:spPr>
          <a:xfrm>
            <a:off x="6386732" y="2474893"/>
            <a:ext cx="4839286" cy="954107"/>
          </a:xfrm>
          <a:prstGeom prst="rect">
            <a:avLst/>
          </a:prstGeom>
          <a:noFill/>
        </p:spPr>
        <p:txBody>
          <a:bodyPr wrap="square" rtlCol="0">
            <a:spAutoFit/>
          </a:bodyPr>
          <a:lstStyle/>
          <a:p>
            <a:pPr algn="ctr"/>
            <a:r>
              <a:rPr lang="en-IE" sz="2800" dirty="0">
                <a:solidFill>
                  <a:srgbClr val="C00000"/>
                </a:solidFill>
              </a:rPr>
              <a:t>The average age of our borrower 52 years </a:t>
            </a:r>
          </a:p>
        </p:txBody>
      </p:sp>
      <p:sp>
        <p:nvSpPr>
          <p:cNvPr id="7" name="TextBox 6">
            <a:extLst>
              <a:ext uri="{FF2B5EF4-FFF2-40B4-BE49-F238E27FC236}">
                <a16:creationId xmlns:a16="http://schemas.microsoft.com/office/drawing/2014/main" id="{A49B7B31-16A9-4D60-AC7C-0FE19741A938}"/>
              </a:ext>
            </a:extLst>
          </p:cNvPr>
          <p:cNvSpPr txBox="1"/>
          <p:nvPr/>
        </p:nvSpPr>
        <p:spPr>
          <a:xfrm>
            <a:off x="1543539" y="5177021"/>
            <a:ext cx="1230142" cy="307777"/>
          </a:xfrm>
          <a:prstGeom prst="rect">
            <a:avLst/>
          </a:prstGeom>
          <a:noFill/>
        </p:spPr>
        <p:txBody>
          <a:bodyPr wrap="square" rtlCol="0">
            <a:spAutoFit/>
          </a:bodyPr>
          <a:lstStyle/>
          <a:p>
            <a:r>
              <a:rPr lang="en-IE" sz="1400" dirty="0"/>
              <a:t>ESRI Survey</a:t>
            </a:r>
          </a:p>
        </p:txBody>
      </p:sp>
      <p:sp>
        <p:nvSpPr>
          <p:cNvPr id="8" name="Rectangle 7">
            <a:extLst>
              <a:ext uri="{FF2B5EF4-FFF2-40B4-BE49-F238E27FC236}">
                <a16:creationId xmlns:a16="http://schemas.microsoft.com/office/drawing/2014/main" id="{7380B9BF-F740-4BB2-AE7B-5CC40C4D708C}"/>
              </a:ext>
            </a:extLst>
          </p:cNvPr>
          <p:cNvSpPr/>
          <p:nvPr/>
        </p:nvSpPr>
        <p:spPr>
          <a:xfrm>
            <a:off x="2083568" y="1510919"/>
            <a:ext cx="2996419" cy="372326"/>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dirty="0">
                <a:solidFill>
                  <a:schemeClr val="tx1">
                    <a:lumMod val="75000"/>
                    <a:lumOff val="25000"/>
                  </a:schemeClr>
                </a:solidFill>
              </a:rPr>
              <a:t>MARKET</a:t>
            </a:r>
          </a:p>
        </p:txBody>
      </p:sp>
      <p:pic>
        <p:nvPicPr>
          <p:cNvPr id="11" name="Picture 10">
            <a:extLst>
              <a:ext uri="{FF2B5EF4-FFF2-40B4-BE49-F238E27FC236}">
                <a16:creationId xmlns:a16="http://schemas.microsoft.com/office/drawing/2014/main" id="{2C97E4F5-4401-42C3-B29C-811341BD2FF1}"/>
              </a:ext>
            </a:extLst>
          </p:cNvPr>
          <p:cNvPicPr>
            <a:picLocks noChangeAspect="1"/>
          </p:cNvPicPr>
          <p:nvPr/>
        </p:nvPicPr>
        <p:blipFill>
          <a:blip r:embed="rId3"/>
          <a:stretch>
            <a:fillRect/>
          </a:stretch>
        </p:blipFill>
        <p:spPr>
          <a:xfrm>
            <a:off x="7709369" y="1510920"/>
            <a:ext cx="2508430" cy="523220"/>
          </a:xfrm>
          <a:prstGeom prst="rect">
            <a:avLst/>
          </a:prstGeom>
        </p:spPr>
      </p:pic>
      <p:pic>
        <p:nvPicPr>
          <p:cNvPr id="6" name="Picture 5">
            <a:extLst>
              <a:ext uri="{FF2B5EF4-FFF2-40B4-BE49-F238E27FC236}">
                <a16:creationId xmlns:a16="http://schemas.microsoft.com/office/drawing/2014/main" id="{05301B3F-2E8E-409B-A855-68A73BEA7498}"/>
              </a:ext>
            </a:extLst>
          </p:cNvPr>
          <p:cNvPicPr>
            <a:picLocks noChangeAspect="1"/>
          </p:cNvPicPr>
          <p:nvPr/>
        </p:nvPicPr>
        <p:blipFill>
          <a:blip r:embed="rId4"/>
          <a:stretch>
            <a:fillRect/>
          </a:stretch>
        </p:blipFill>
        <p:spPr>
          <a:xfrm>
            <a:off x="10101281" y="5841507"/>
            <a:ext cx="1612357" cy="923583"/>
          </a:xfrm>
          <a:prstGeom prst="rect">
            <a:avLst/>
          </a:prstGeom>
        </p:spPr>
      </p:pic>
    </p:spTree>
    <p:extLst>
      <p:ext uri="{BB962C8B-B14F-4D97-AF65-F5344CB8AC3E}">
        <p14:creationId xmlns:p14="http://schemas.microsoft.com/office/powerpoint/2010/main" val="1426936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B73BFF6-E19A-4C56-8BBF-F816BD598FE0}"/>
              </a:ext>
            </a:extLst>
          </p:cNvPr>
          <p:cNvPicPr/>
          <p:nvPr/>
        </p:nvPicPr>
        <p:blipFill rotWithShape="1">
          <a:blip r:embed="rId2"/>
          <a:srcRect l="33540" t="30052" r="33249" b="17586"/>
          <a:stretch/>
        </p:blipFill>
        <p:spPr bwMode="auto">
          <a:xfrm>
            <a:off x="1561514" y="2045448"/>
            <a:ext cx="4220308" cy="3502855"/>
          </a:xfrm>
          <a:prstGeom prst="rect">
            <a:avLst/>
          </a:prstGeom>
          <a:ln>
            <a:noFill/>
          </a:ln>
          <a:extLst>
            <a:ext uri="{53640926-AAD7-44D8-BBD7-CCE9431645EC}">
              <a14:shadowObscured xmlns:a14="http://schemas.microsoft.com/office/drawing/2010/main"/>
            </a:ext>
          </a:extLst>
        </p:spPr>
      </p:pic>
      <p:sp>
        <p:nvSpPr>
          <p:cNvPr id="2" name="TextBox 1">
            <a:extLst>
              <a:ext uri="{FF2B5EF4-FFF2-40B4-BE49-F238E27FC236}">
                <a16:creationId xmlns:a16="http://schemas.microsoft.com/office/drawing/2014/main" id="{D7A657F5-CE7E-4124-9B0A-403B18C567CA}"/>
              </a:ext>
            </a:extLst>
          </p:cNvPr>
          <p:cNvSpPr txBox="1"/>
          <p:nvPr/>
        </p:nvSpPr>
        <p:spPr>
          <a:xfrm>
            <a:off x="829994" y="715666"/>
            <a:ext cx="10578904" cy="523220"/>
          </a:xfrm>
          <a:prstGeom prst="rect">
            <a:avLst/>
          </a:prstGeom>
          <a:noFill/>
        </p:spPr>
        <p:txBody>
          <a:bodyPr wrap="square" rtlCol="0">
            <a:spAutoFit/>
          </a:bodyPr>
          <a:lstStyle/>
          <a:p>
            <a:r>
              <a:rPr lang="en-IE" sz="2800" b="1" dirty="0">
                <a:solidFill>
                  <a:srgbClr val="C00000"/>
                </a:solidFill>
              </a:rPr>
              <a:t>No. of investment properties – Market v’s ICS Mortgages </a:t>
            </a:r>
          </a:p>
        </p:txBody>
      </p:sp>
      <p:sp>
        <p:nvSpPr>
          <p:cNvPr id="3" name="TextBox 2">
            <a:extLst>
              <a:ext uri="{FF2B5EF4-FFF2-40B4-BE49-F238E27FC236}">
                <a16:creationId xmlns:a16="http://schemas.microsoft.com/office/drawing/2014/main" id="{5F01BB2B-FF95-446A-8AFE-8E4CDC3B6186}"/>
              </a:ext>
            </a:extLst>
          </p:cNvPr>
          <p:cNvSpPr txBox="1"/>
          <p:nvPr/>
        </p:nvSpPr>
        <p:spPr>
          <a:xfrm>
            <a:off x="1654517" y="5162729"/>
            <a:ext cx="1659987" cy="307777"/>
          </a:xfrm>
          <a:prstGeom prst="rect">
            <a:avLst/>
          </a:prstGeom>
          <a:noFill/>
        </p:spPr>
        <p:txBody>
          <a:bodyPr wrap="square" rtlCol="0">
            <a:spAutoFit/>
          </a:bodyPr>
          <a:lstStyle/>
          <a:p>
            <a:r>
              <a:rPr lang="en-IE" sz="1400" dirty="0"/>
              <a:t>ESRI Survey</a:t>
            </a:r>
          </a:p>
        </p:txBody>
      </p:sp>
      <p:sp>
        <p:nvSpPr>
          <p:cNvPr id="5" name="TextBox 4">
            <a:extLst>
              <a:ext uri="{FF2B5EF4-FFF2-40B4-BE49-F238E27FC236}">
                <a16:creationId xmlns:a16="http://schemas.microsoft.com/office/drawing/2014/main" id="{9D89AC39-F72F-439B-B567-8ABA9FB47DEE}"/>
              </a:ext>
            </a:extLst>
          </p:cNvPr>
          <p:cNvSpPr txBox="1"/>
          <p:nvPr/>
        </p:nvSpPr>
        <p:spPr>
          <a:xfrm>
            <a:off x="7090118" y="2411880"/>
            <a:ext cx="4093698" cy="1384995"/>
          </a:xfrm>
          <a:prstGeom prst="rect">
            <a:avLst/>
          </a:prstGeom>
          <a:noFill/>
        </p:spPr>
        <p:txBody>
          <a:bodyPr wrap="square" rtlCol="0">
            <a:spAutoFit/>
          </a:bodyPr>
          <a:lstStyle/>
          <a:p>
            <a:r>
              <a:rPr lang="en-IE" sz="2800" dirty="0">
                <a:solidFill>
                  <a:srgbClr val="C00000"/>
                </a:solidFill>
              </a:rPr>
              <a:t>85% of our customers have </a:t>
            </a:r>
            <a:r>
              <a:rPr lang="en-IE" sz="2800" b="1" dirty="0">
                <a:solidFill>
                  <a:srgbClr val="C00000"/>
                </a:solidFill>
              </a:rPr>
              <a:t>3 or more </a:t>
            </a:r>
            <a:r>
              <a:rPr lang="en-IE" sz="2800" dirty="0">
                <a:solidFill>
                  <a:srgbClr val="C00000"/>
                </a:solidFill>
              </a:rPr>
              <a:t>investment properties </a:t>
            </a:r>
          </a:p>
        </p:txBody>
      </p:sp>
      <p:sp>
        <p:nvSpPr>
          <p:cNvPr id="8" name="Rectangle 7">
            <a:extLst>
              <a:ext uri="{FF2B5EF4-FFF2-40B4-BE49-F238E27FC236}">
                <a16:creationId xmlns:a16="http://schemas.microsoft.com/office/drawing/2014/main" id="{81675CCE-C63D-4853-85F6-976D6E14C940}"/>
              </a:ext>
            </a:extLst>
          </p:cNvPr>
          <p:cNvSpPr/>
          <p:nvPr/>
        </p:nvSpPr>
        <p:spPr>
          <a:xfrm>
            <a:off x="2173458" y="1500279"/>
            <a:ext cx="2996419" cy="372326"/>
          </a:xfrm>
          <a:prstGeom prst="rect">
            <a:avLst/>
          </a:prstGeom>
          <a:solidFill>
            <a:schemeClr val="bg1"/>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IE" b="1" dirty="0">
                <a:solidFill>
                  <a:schemeClr val="tx1">
                    <a:lumMod val="75000"/>
                    <a:lumOff val="25000"/>
                  </a:schemeClr>
                </a:solidFill>
              </a:rPr>
              <a:t>MARKET</a:t>
            </a:r>
          </a:p>
        </p:txBody>
      </p:sp>
      <p:pic>
        <p:nvPicPr>
          <p:cNvPr id="9" name="Picture 8">
            <a:extLst>
              <a:ext uri="{FF2B5EF4-FFF2-40B4-BE49-F238E27FC236}">
                <a16:creationId xmlns:a16="http://schemas.microsoft.com/office/drawing/2014/main" id="{5B4CD9C8-8110-468A-8DBE-9854A752D514}"/>
              </a:ext>
            </a:extLst>
          </p:cNvPr>
          <p:cNvPicPr>
            <a:picLocks noChangeAspect="1"/>
          </p:cNvPicPr>
          <p:nvPr/>
        </p:nvPicPr>
        <p:blipFill>
          <a:blip r:embed="rId3"/>
          <a:stretch>
            <a:fillRect/>
          </a:stretch>
        </p:blipFill>
        <p:spPr>
          <a:xfrm>
            <a:off x="7679084" y="1505741"/>
            <a:ext cx="2508430" cy="488677"/>
          </a:xfrm>
          <a:prstGeom prst="rect">
            <a:avLst/>
          </a:prstGeom>
        </p:spPr>
      </p:pic>
      <p:pic>
        <p:nvPicPr>
          <p:cNvPr id="7" name="Picture 6">
            <a:extLst>
              <a:ext uri="{FF2B5EF4-FFF2-40B4-BE49-F238E27FC236}">
                <a16:creationId xmlns:a16="http://schemas.microsoft.com/office/drawing/2014/main" id="{D41A1AC9-F475-405C-8F53-6A640CE96F1B}"/>
              </a:ext>
            </a:extLst>
          </p:cNvPr>
          <p:cNvPicPr>
            <a:picLocks noChangeAspect="1"/>
          </p:cNvPicPr>
          <p:nvPr/>
        </p:nvPicPr>
        <p:blipFill>
          <a:blip r:embed="rId4"/>
          <a:stretch>
            <a:fillRect/>
          </a:stretch>
        </p:blipFill>
        <p:spPr>
          <a:xfrm>
            <a:off x="10119036" y="5898906"/>
            <a:ext cx="1527118" cy="874757"/>
          </a:xfrm>
          <a:prstGeom prst="rect">
            <a:avLst/>
          </a:prstGeom>
        </p:spPr>
      </p:pic>
    </p:spTree>
    <p:extLst>
      <p:ext uri="{BB962C8B-B14F-4D97-AF65-F5344CB8AC3E}">
        <p14:creationId xmlns:p14="http://schemas.microsoft.com/office/powerpoint/2010/main" val="1006545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4A118-9D64-4CFD-9178-33A3FFEF6463}"/>
              </a:ext>
            </a:extLst>
          </p:cNvPr>
          <p:cNvSpPr>
            <a:spLocks noGrp="1"/>
          </p:cNvSpPr>
          <p:nvPr>
            <p:ph type="ctrTitle"/>
          </p:nvPr>
        </p:nvSpPr>
        <p:spPr>
          <a:xfrm>
            <a:off x="822722" y="457201"/>
            <a:ext cx="10360501" cy="761999"/>
          </a:xfrm>
        </p:spPr>
        <p:txBody>
          <a:bodyPr>
            <a:normAutofit/>
          </a:bodyPr>
          <a:lstStyle/>
          <a:p>
            <a:r>
              <a:rPr lang="en-IE" sz="2800" dirty="0"/>
              <a:t>Pension (Unit Trust) Mortgage</a:t>
            </a:r>
          </a:p>
        </p:txBody>
      </p:sp>
      <p:sp>
        <p:nvSpPr>
          <p:cNvPr id="3" name="Subtitle 2">
            <a:extLst>
              <a:ext uri="{FF2B5EF4-FFF2-40B4-BE49-F238E27FC236}">
                <a16:creationId xmlns:a16="http://schemas.microsoft.com/office/drawing/2014/main" id="{FA8DE11C-66AC-4C11-AB0F-7655F3711E44}"/>
              </a:ext>
            </a:extLst>
          </p:cNvPr>
          <p:cNvSpPr>
            <a:spLocks noGrp="1"/>
          </p:cNvSpPr>
          <p:nvPr>
            <p:ph type="subTitle" idx="1"/>
          </p:nvPr>
        </p:nvSpPr>
        <p:spPr>
          <a:xfrm>
            <a:off x="822721" y="1412240"/>
            <a:ext cx="10543381" cy="4257040"/>
          </a:xfrm>
        </p:spPr>
        <p:txBody>
          <a:bodyPr>
            <a:normAutofit/>
          </a:bodyPr>
          <a:lstStyle/>
          <a:p>
            <a:pPr marL="457200" indent="-457200" algn="l">
              <a:buFont typeface="Wingdings" panose="05000000000000000000" pitchFamily="2" charset="2"/>
              <a:buChar char="§"/>
            </a:pPr>
            <a:r>
              <a:rPr lang="en-IE" sz="2000" dirty="0">
                <a:solidFill>
                  <a:schemeClr val="tx1">
                    <a:lumMod val="75000"/>
                    <a:lumOff val="25000"/>
                  </a:schemeClr>
                </a:solidFill>
              </a:rPr>
              <a:t>You can acquire a Buy-to-Let property in a tax efficient manner through your pension. </a:t>
            </a:r>
          </a:p>
          <a:p>
            <a:pPr algn="l"/>
            <a:endParaRPr lang="en-IE" sz="2000" dirty="0">
              <a:solidFill>
                <a:schemeClr val="tx1">
                  <a:lumMod val="75000"/>
                  <a:lumOff val="25000"/>
                </a:schemeClr>
              </a:solidFill>
            </a:endParaRPr>
          </a:p>
          <a:p>
            <a:pPr marL="457200" indent="-457200" algn="l">
              <a:buFont typeface="Wingdings" panose="05000000000000000000" pitchFamily="2" charset="2"/>
              <a:buChar char="§"/>
            </a:pPr>
            <a:r>
              <a:rPr lang="en-IE" sz="2000" dirty="0">
                <a:solidFill>
                  <a:schemeClr val="tx1">
                    <a:lumMod val="75000"/>
                    <a:lumOff val="25000"/>
                  </a:schemeClr>
                </a:solidFill>
              </a:rPr>
              <a:t>Choice and diversity -  it is an additional asset class or vehicle of investment for your pension funds. </a:t>
            </a:r>
          </a:p>
          <a:p>
            <a:pPr algn="l"/>
            <a:endParaRPr lang="en-IE" sz="2000" dirty="0">
              <a:solidFill>
                <a:schemeClr val="tx1">
                  <a:lumMod val="75000"/>
                  <a:lumOff val="25000"/>
                </a:schemeClr>
              </a:solidFill>
            </a:endParaRPr>
          </a:p>
          <a:p>
            <a:pPr marL="457200" indent="-457200" algn="l">
              <a:buFont typeface="Wingdings" panose="05000000000000000000" pitchFamily="2" charset="2"/>
              <a:buChar char="§"/>
            </a:pPr>
            <a:r>
              <a:rPr lang="en-IE" sz="2000" dirty="0">
                <a:solidFill>
                  <a:schemeClr val="tx1">
                    <a:lumMod val="75000"/>
                    <a:lumOff val="25000"/>
                  </a:schemeClr>
                </a:solidFill>
              </a:rPr>
              <a:t>You will not pay tax on rental income and you don’t pay Capital Gains Tax on disposal.</a:t>
            </a:r>
          </a:p>
          <a:p>
            <a:pPr algn="l"/>
            <a:r>
              <a:rPr lang="en-IE" sz="2000" dirty="0">
                <a:solidFill>
                  <a:schemeClr val="tx1">
                    <a:lumMod val="75000"/>
                    <a:lumOff val="25000"/>
                  </a:schemeClr>
                </a:solidFill>
              </a:rPr>
              <a:t> </a:t>
            </a:r>
          </a:p>
          <a:p>
            <a:pPr algn="l"/>
            <a:r>
              <a:rPr lang="en-IE" sz="2400" b="1" u="sng" dirty="0">
                <a:solidFill>
                  <a:schemeClr val="tx1">
                    <a:lumMod val="75000"/>
                    <a:lumOff val="25000"/>
                  </a:schemeClr>
                </a:solidFill>
              </a:rPr>
              <a:t>Product Features </a:t>
            </a:r>
            <a:endParaRPr lang="en-IE" sz="2400" u="sng" dirty="0">
              <a:solidFill>
                <a:schemeClr val="tx1">
                  <a:lumMod val="75000"/>
                  <a:lumOff val="25000"/>
                </a:schemeClr>
              </a:solidFill>
            </a:endParaRPr>
          </a:p>
          <a:p>
            <a:pPr marL="914400" lvl="1" indent="-457200" algn="l">
              <a:buFont typeface="Wingdings" panose="05000000000000000000" pitchFamily="2" charset="2"/>
              <a:buChar char="Ø"/>
            </a:pPr>
            <a:r>
              <a:rPr lang="en-IE" sz="2200" dirty="0">
                <a:solidFill>
                  <a:schemeClr val="tx1">
                    <a:lumMod val="75000"/>
                    <a:lumOff val="25000"/>
                  </a:schemeClr>
                </a:solidFill>
              </a:rPr>
              <a:t>Non-Recourse Lending </a:t>
            </a:r>
          </a:p>
          <a:p>
            <a:pPr marL="914400" lvl="1" indent="-457200" algn="l">
              <a:buFont typeface="Wingdings" panose="05000000000000000000" pitchFamily="2" charset="2"/>
              <a:buChar char="Ø"/>
            </a:pPr>
            <a:r>
              <a:rPr lang="en-IE" sz="2200" dirty="0">
                <a:solidFill>
                  <a:schemeClr val="tx1">
                    <a:lumMod val="75000"/>
                    <a:lumOff val="25000"/>
                  </a:schemeClr>
                </a:solidFill>
              </a:rPr>
              <a:t>15-Year Capital &amp; Interest option or 15-Year Interest Only option</a:t>
            </a:r>
          </a:p>
          <a:p>
            <a:pPr marL="914400" lvl="1" indent="-457200" algn="l">
              <a:buFont typeface="Wingdings" panose="05000000000000000000" pitchFamily="2" charset="2"/>
              <a:buChar char="Ø"/>
            </a:pPr>
            <a:r>
              <a:rPr lang="en-IE" sz="2200" dirty="0">
                <a:solidFill>
                  <a:schemeClr val="tx1">
                    <a:lumMod val="75000"/>
                    <a:lumOff val="25000"/>
                  </a:schemeClr>
                </a:solidFill>
              </a:rPr>
              <a:t>Loans up to €500,000</a:t>
            </a:r>
          </a:p>
          <a:p>
            <a:pPr algn="l"/>
            <a:endParaRPr lang="en-IE" dirty="0"/>
          </a:p>
        </p:txBody>
      </p:sp>
      <p:pic>
        <p:nvPicPr>
          <p:cNvPr id="5" name="Picture 4">
            <a:extLst>
              <a:ext uri="{FF2B5EF4-FFF2-40B4-BE49-F238E27FC236}">
                <a16:creationId xmlns:a16="http://schemas.microsoft.com/office/drawing/2014/main" id="{17D2302D-F296-434F-A10D-EABD5CA76010}"/>
              </a:ext>
            </a:extLst>
          </p:cNvPr>
          <p:cNvPicPr>
            <a:picLocks noChangeAspect="1"/>
          </p:cNvPicPr>
          <p:nvPr/>
        </p:nvPicPr>
        <p:blipFill>
          <a:blip r:embed="rId2"/>
          <a:stretch>
            <a:fillRect/>
          </a:stretch>
        </p:blipFill>
        <p:spPr>
          <a:xfrm>
            <a:off x="9852706" y="5862320"/>
            <a:ext cx="1666603" cy="954656"/>
          </a:xfrm>
          <a:prstGeom prst="rect">
            <a:avLst/>
          </a:prstGeom>
        </p:spPr>
      </p:pic>
    </p:spTree>
    <p:extLst>
      <p:ext uri="{BB962C8B-B14F-4D97-AF65-F5344CB8AC3E}">
        <p14:creationId xmlns:p14="http://schemas.microsoft.com/office/powerpoint/2010/main" val="18138117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39D4B93-5B7C-4D7A-95BF-0BA31FEDCD8A}"/>
              </a:ext>
            </a:extLst>
          </p:cNvPr>
          <p:cNvPicPr>
            <a:picLocks noChangeAspect="1"/>
          </p:cNvPicPr>
          <p:nvPr/>
        </p:nvPicPr>
        <p:blipFill>
          <a:blip r:embed="rId2"/>
          <a:stretch>
            <a:fillRect/>
          </a:stretch>
        </p:blipFill>
        <p:spPr>
          <a:xfrm>
            <a:off x="346231" y="-212172"/>
            <a:ext cx="11363416" cy="6391922"/>
          </a:xfrm>
          <a:prstGeom prst="rect">
            <a:avLst/>
          </a:prstGeom>
        </p:spPr>
      </p:pic>
      <p:pic>
        <p:nvPicPr>
          <p:cNvPr id="4" name="Picture 3">
            <a:extLst>
              <a:ext uri="{FF2B5EF4-FFF2-40B4-BE49-F238E27FC236}">
                <a16:creationId xmlns:a16="http://schemas.microsoft.com/office/drawing/2014/main" id="{DF0E7322-3AF0-4721-BDB4-3561668AB211}"/>
              </a:ext>
            </a:extLst>
          </p:cNvPr>
          <p:cNvPicPr>
            <a:picLocks noChangeAspect="1"/>
          </p:cNvPicPr>
          <p:nvPr/>
        </p:nvPicPr>
        <p:blipFill>
          <a:blip r:embed="rId3"/>
          <a:stretch>
            <a:fillRect/>
          </a:stretch>
        </p:blipFill>
        <p:spPr>
          <a:xfrm>
            <a:off x="9800948" y="5764667"/>
            <a:ext cx="1908699" cy="1093333"/>
          </a:xfrm>
          <a:prstGeom prst="rect">
            <a:avLst/>
          </a:prstGeom>
        </p:spPr>
      </p:pic>
      <p:pic>
        <p:nvPicPr>
          <p:cNvPr id="6" name="Picture 5">
            <a:extLst>
              <a:ext uri="{FF2B5EF4-FFF2-40B4-BE49-F238E27FC236}">
                <a16:creationId xmlns:a16="http://schemas.microsoft.com/office/drawing/2014/main" id="{DBBE7B46-F588-451E-A945-AF2B94C3BF8D}"/>
              </a:ext>
            </a:extLst>
          </p:cNvPr>
          <p:cNvPicPr>
            <a:picLocks noChangeAspect="1"/>
          </p:cNvPicPr>
          <p:nvPr/>
        </p:nvPicPr>
        <p:blipFill>
          <a:blip r:embed="rId4"/>
          <a:stretch>
            <a:fillRect/>
          </a:stretch>
        </p:blipFill>
        <p:spPr>
          <a:xfrm>
            <a:off x="479178" y="5847999"/>
            <a:ext cx="5615235" cy="823568"/>
          </a:xfrm>
          <a:prstGeom prst="rect">
            <a:avLst/>
          </a:prstGeom>
        </p:spPr>
      </p:pic>
    </p:spTree>
    <p:extLst>
      <p:ext uri="{BB962C8B-B14F-4D97-AF65-F5344CB8AC3E}">
        <p14:creationId xmlns:p14="http://schemas.microsoft.com/office/powerpoint/2010/main" val="18110087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E2959D7-DACB-4857-A1C7-4330FE654CD4}"/>
              </a:ext>
            </a:extLst>
          </p:cNvPr>
          <p:cNvSpPr>
            <a:spLocks noGrp="1"/>
          </p:cNvSpPr>
          <p:nvPr>
            <p:ph idx="1"/>
          </p:nvPr>
        </p:nvSpPr>
        <p:spPr>
          <a:xfrm>
            <a:off x="886582" y="774969"/>
            <a:ext cx="10415660" cy="4945111"/>
          </a:xfrm>
        </p:spPr>
        <p:txBody>
          <a:bodyPr>
            <a:normAutofit fontScale="47500" lnSpcReduction="20000"/>
          </a:bodyPr>
          <a:lstStyle/>
          <a:p>
            <a:pPr marL="0" indent="0" algn="ctr">
              <a:buNone/>
            </a:pPr>
            <a:endParaRPr lang="en-IE" sz="4800" b="1" dirty="0">
              <a:solidFill>
                <a:srgbClr val="C00000"/>
              </a:solidFill>
            </a:endParaRPr>
          </a:p>
          <a:p>
            <a:pPr marL="0" indent="0" algn="ctr">
              <a:buNone/>
            </a:pPr>
            <a:endParaRPr lang="en-IE" sz="4800" b="1" dirty="0">
              <a:solidFill>
                <a:srgbClr val="C00000"/>
              </a:solidFill>
            </a:endParaRPr>
          </a:p>
          <a:p>
            <a:pPr marL="0" indent="0" algn="ctr">
              <a:buNone/>
            </a:pPr>
            <a:r>
              <a:rPr lang="en-IE" sz="9000" b="1" dirty="0">
                <a:solidFill>
                  <a:srgbClr val="C00000"/>
                </a:solidFill>
              </a:rPr>
              <a:t>THANK YOU !</a:t>
            </a:r>
          </a:p>
          <a:p>
            <a:pPr marL="0" indent="0" algn="ctr">
              <a:buNone/>
            </a:pPr>
            <a:endParaRPr lang="en-IE" sz="4800" b="1" dirty="0">
              <a:solidFill>
                <a:srgbClr val="C00000"/>
              </a:solidFill>
            </a:endParaRPr>
          </a:p>
          <a:p>
            <a:pPr marL="0" indent="0" algn="ctr">
              <a:buNone/>
            </a:pPr>
            <a:endParaRPr lang="en-IE" sz="4800" b="1" dirty="0">
              <a:solidFill>
                <a:srgbClr val="C00000"/>
              </a:solidFill>
            </a:endParaRPr>
          </a:p>
          <a:p>
            <a:pPr marL="0" indent="0" algn="ctr">
              <a:buNone/>
            </a:pPr>
            <a:r>
              <a:rPr lang="en-IE" sz="6000" b="1" dirty="0">
                <a:solidFill>
                  <a:schemeClr val="tx1">
                    <a:lumMod val="75000"/>
                    <a:lumOff val="25000"/>
                  </a:schemeClr>
                </a:solidFill>
                <a:cs typeface="Calibri" panose="020F0502020204030204" pitchFamily="34" charset="0"/>
              </a:rPr>
              <a:t>For further information, contact:</a:t>
            </a:r>
          </a:p>
          <a:p>
            <a:pPr marL="0" indent="0" algn="ctr">
              <a:buNone/>
            </a:pPr>
            <a:r>
              <a:rPr lang="en-IE" sz="4200" b="1" dirty="0"/>
              <a:t>For further information, contact:</a:t>
            </a:r>
            <a:endParaRPr lang="en-IE" sz="4200" dirty="0"/>
          </a:p>
          <a:p>
            <a:pPr marL="0" indent="0" algn="ctr">
              <a:buNone/>
            </a:pPr>
            <a:r>
              <a:rPr lang="en-IE" sz="4200" b="1" dirty="0"/>
              <a:t>Cathal Parkes , Fergus McGrath or Joey Murray</a:t>
            </a:r>
            <a:endParaRPr lang="en-IE" sz="4200" dirty="0"/>
          </a:p>
          <a:p>
            <a:pPr marL="0" indent="0" algn="ctr">
              <a:buNone/>
            </a:pPr>
            <a:r>
              <a:rPr lang="en-IE" sz="4200" dirty="0"/>
              <a:t>061 317260 ; 01 693 1330</a:t>
            </a:r>
          </a:p>
          <a:p>
            <a:pPr marL="0" indent="0" algn="ctr">
              <a:buNone/>
            </a:pPr>
            <a:r>
              <a:rPr lang="en-IE" sz="4200" u="sng" dirty="0">
                <a:hlinkClick r:id="rId2"/>
              </a:rPr>
              <a:t>cathal@FCFS.ie</a:t>
            </a:r>
            <a:r>
              <a:rPr lang="en-IE" sz="4200" dirty="0"/>
              <a:t> ; </a:t>
            </a:r>
            <a:r>
              <a:rPr lang="en-IE" sz="4200" u="sng" dirty="0">
                <a:hlinkClick r:id="rId3"/>
              </a:rPr>
              <a:t>fergus@fcfs.ie</a:t>
            </a:r>
            <a:r>
              <a:rPr lang="en-IE" sz="4200" dirty="0"/>
              <a:t> ; </a:t>
            </a:r>
            <a:r>
              <a:rPr lang="en-IE" sz="4200" u="sng" dirty="0">
                <a:hlinkClick r:id="rId4"/>
              </a:rPr>
              <a:t>Joey@fcfs.ie</a:t>
            </a:r>
            <a:r>
              <a:rPr lang="en-IE" sz="4200" dirty="0"/>
              <a:t> </a:t>
            </a:r>
          </a:p>
          <a:p>
            <a:pPr marL="0" indent="0" algn="ctr">
              <a:buNone/>
            </a:pPr>
            <a:endParaRPr lang="en-IE" sz="3800" dirty="0">
              <a:solidFill>
                <a:schemeClr val="tx1">
                  <a:lumMod val="75000"/>
                  <a:lumOff val="25000"/>
                </a:schemeClr>
              </a:solidFill>
              <a:cs typeface="Calibri" panose="020F0502020204030204" pitchFamily="34" charset="0"/>
            </a:endParaRPr>
          </a:p>
          <a:p>
            <a:pPr marL="0" indent="0" algn="ctr">
              <a:buNone/>
            </a:pPr>
            <a:endParaRPr lang="en-IE" sz="3800" dirty="0">
              <a:solidFill>
                <a:schemeClr val="tx1">
                  <a:lumMod val="75000"/>
                  <a:lumOff val="25000"/>
                </a:schemeClr>
              </a:solidFill>
              <a:cs typeface="Calibri" panose="020F0502020204030204" pitchFamily="34" charset="0"/>
            </a:endParaRPr>
          </a:p>
          <a:p>
            <a:pPr marL="0" indent="0" algn="ctr">
              <a:buNone/>
            </a:pPr>
            <a:r>
              <a:rPr lang="en-IE" sz="3800" dirty="0" err="1">
                <a:solidFill>
                  <a:schemeClr val="tx1">
                    <a:lumMod val="75000"/>
                    <a:lumOff val="25000"/>
                  </a:schemeClr>
                </a:solidFill>
                <a:cs typeface="Calibri" panose="020F0502020204030204" pitchFamily="34" charset="0"/>
              </a:rPr>
              <a:t>Dilosk</a:t>
            </a:r>
            <a:r>
              <a:rPr lang="en-IE" sz="3800" dirty="0">
                <a:solidFill>
                  <a:schemeClr val="tx1">
                    <a:lumMod val="75000"/>
                    <a:lumOff val="25000"/>
                  </a:schemeClr>
                </a:solidFill>
                <a:cs typeface="Calibri" panose="020F0502020204030204" pitchFamily="34" charset="0"/>
              </a:rPr>
              <a:t> </a:t>
            </a:r>
            <a:r>
              <a:rPr lang="en-IE" sz="3800" dirty="0" err="1">
                <a:solidFill>
                  <a:schemeClr val="tx1">
                    <a:lumMod val="75000"/>
                    <a:lumOff val="25000"/>
                  </a:schemeClr>
                </a:solidFill>
                <a:cs typeface="Calibri" panose="020F0502020204030204" pitchFamily="34" charset="0"/>
              </a:rPr>
              <a:t>Dac</a:t>
            </a:r>
            <a:r>
              <a:rPr lang="en-IE" sz="3800" dirty="0">
                <a:solidFill>
                  <a:schemeClr val="tx1">
                    <a:lumMod val="75000"/>
                    <a:lumOff val="25000"/>
                  </a:schemeClr>
                </a:solidFill>
                <a:cs typeface="Calibri" panose="020F0502020204030204" pitchFamily="34" charset="0"/>
              </a:rPr>
              <a:t>, trading as </a:t>
            </a:r>
            <a:r>
              <a:rPr lang="en-IE" sz="3800" dirty="0" err="1">
                <a:solidFill>
                  <a:schemeClr val="tx1">
                    <a:lumMod val="75000"/>
                    <a:lumOff val="25000"/>
                  </a:schemeClr>
                </a:solidFill>
                <a:cs typeface="Calibri" panose="020F0502020204030204" pitchFamily="34" charset="0"/>
              </a:rPr>
              <a:t>Dilosk</a:t>
            </a:r>
            <a:r>
              <a:rPr lang="en-IE" sz="3800" dirty="0">
                <a:solidFill>
                  <a:schemeClr val="tx1">
                    <a:lumMod val="75000"/>
                    <a:lumOff val="25000"/>
                  </a:schemeClr>
                </a:solidFill>
                <a:cs typeface="Calibri" panose="020F0502020204030204" pitchFamily="34" charset="0"/>
              </a:rPr>
              <a:t> and ICS Mortgages, is regulated by the Central Bank of Ireland </a:t>
            </a:r>
          </a:p>
          <a:p>
            <a:pPr marL="0" indent="0" algn="ctr">
              <a:buNone/>
            </a:pPr>
            <a:endParaRPr lang="en-IE" sz="4800" b="1" dirty="0">
              <a:solidFill>
                <a:srgbClr val="C00000"/>
              </a:solidFill>
            </a:endParaRPr>
          </a:p>
        </p:txBody>
      </p:sp>
      <p:pic>
        <p:nvPicPr>
          <p:cNvPr id="4" name="Picture 3">
            <a:extLst>
              <a:ext uri="{FF2B5EF4-FFF2-40B4-BE49-F238E27FC236}">
                <a16:creationId xmlns:a16="http://schemas.microsoft.com/office/drawing/2014/main" id="{2A771220-78B5-4EB2-B1A8-2CF766DCDAEE}"/>
              </a:ext>
            </a:extLst>
          </p:cNvPr>
          <p:cNvPicPr>
            <a:picLocks noChangeAspect="1"/>
          </p:cNvPicPr>
          <p:nvPr/>
        </p:nvPicPr>
        <p:blipFill>
          <a:blip r:embed="rId5"/>
          <a:stretch>
            <a:fillRect/>
          </a:stretch>
        </p:blipFill>
        <p:spPr>
          <a:xfrm>
            <a:off x="9669899" y="5788240"/>
            <a:ext cx="1712564" cy="980983"/>
          </a:xfrm>
          <a:prstGeom prst="rect">
            <a:avLst/>
          </a:prstGeom>
        </p:spPr>
      </p:pic>
    </p:spTree>
    <p:extLst>
      <p:ext uri="{BB962C8B-B14F-4D97-AF65-F5344CB8AC3E}">
        <p14:creationId xmlns:p14="http://schemas.microsoft.com/office/powerpoint/2010/main" val="3868861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B4DDC1-AF0A-491B-9454-A5F6A629BA15}"/>
              </a:ext>
            </a:extLst>
          </p:cNvPr>
          <p:cNvPicPr>
            <a:picLocks noChangeAspect="1"/>
          </p:cNvPicPr>
          <p:nvPr/>
        </p:nvPicPr>
        <p:blipFill>
          <a:blip r:embed="rId2"/>
          <a:stretch>
            <a:fillRect/>
          </a:stretch>
        </p:blipFill>
        <p:spPr>
          <a:xfrm>
            <a:off x="559293" y="202244"/>
            <a:ext cx="11203620" cy="6187181"/>
          </a:xfrm>
          <a:prstGeom prst="rect">
            <a:avLst/>
          </a:prstGeom>
        </p:spPr>
      </p:pic>
      <p:pic>
        <p:nvPicPr>
          <p:cNvPr id="4" name="Picture 3">
            <a:extLst>
              <a:ext uri="{FF2B5EF4-FFF2-40B4-BE49-F238E27FC236}">
                <a16:creationId xmlns:a16="http://schemas.microsoft.com/office/drawing/2014/main" id="{0485648E-E024-45BA-A2E8-0E1FDB6B3517}"/>
              </a:ext>
            </a:extLst>
          </p:cNvPr>
          <p:cNvPicPr>
            <a:picLocks noChangeAspect="1"/>
          </p:cNvPicPr>
          <p:nvPr/>
        </p:nvPicPr>
        <p:blipFill>
          <a:blip r:embed="rId3"/>
          <a:stretch>
            <a:fillRect/>
          </a:stretch>
        </p:blipFill>
        <p:spPr>
          <a:xfrm>
            <a:off x="10135423" y="5956917"/>
            <a:ext cx="1494109" cy="756485"/>
          </a:xfrm>
          <a:prstGeom prst="rect">
            <a:avLst/>
          </a:prstGeom>
        </p:spPr>
      </p:pic>
    </p:spTree>
    <p:extLst>
      <p:ext uri="{BB962C8B-B14F-4D97-AF65-F5344CB8AC3E}">
        <p14:creationId xmlns:p14="http://schemas.microsoft.com/office/powerpoint/2010/main" val="2664514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943949F-0B64-4C3F-B35E-52AAF04F6540}"/>
              </a:ext>
            </a:extLst>
          </p:cNvPr>
          <p:cNvSpPr>
            <a:spLocks noGrp="1"/>
          </p:cNvSpPr>
          <p:nvPr>
            <p:ph idx="1"/>
          </p:nvPr>
        </p:nvSpPr>
        <p:spPr>
          <a:xfrm>
            <a:off x="836876" y="1046480"/>
            <a:ext cx="10415660" cy="4547093"/>
          </a:xfrm>
        </p:spPr>
        <p:txBody>
          <a:bodyPr/>
          <a:lstStyle/>
          <a:p>
            <a:pPr marL="0" indent="0">
              <a:buNone/>
            </a:pPr>
            <a:endParaRPr lang="en-IE" dirty="0"/>
          </a:p>
          <a:p>
            <a:pPr marL="0" indent="0">
              <a:buNone/>
            </a:pPr>
            <a:endParaRPr lang="en-IE" dirty="0"/>
          </a:p>
          <a:p>
            <a:pPr marL="0" indent="0">
              <a:buNone/>
            </a:pPr>
            <a:endParaRPr lang="en-IE" dirty="0"/>
          </a:p>
          <a:p>
            <a:pPr marL="0" indent="0">
              <a:buNone/>
            </a:pPr>
            <a:r>
              <a:rPr lang="en-IE" b="1" dirty="0">
                <a:solidFill>
                  <a:srgbClr val="C00000"/>
                </a:solidFill>
              </a:rPr>
              <a:t>        An Overview of the Irish Mortgage Market </a:t>
            </a:r>
          </a:p>
        </p:txBody>
      </p:sp>
      <p:pic>
        <p:nvPicPr>
          <p:cNvPr id="4" name="Picture 3">
            <a:extLst>
              <a:ext uri="{FF2B5EF4-FFF2-40B4-BE49-F238E27FC236}">
                <a16:creationId xmlns:a16="http://schemas.microsoft.com/office/drawing/2014/main" id="{C5AA0018-B0F2-4D74-BA2C-8F26E23E2F03}"/>
              </a:ext>
            </a:extLst>
          </p:cNvPr>
          <p:cNvPicPr>
            <a:picLocks noChangeAspect="1"/>
          </p:cNvPicPr>
          <p:nvPr/>
        </p:nvPicPr>
        <p:blipFill>
          <a:blip r:embed="rId2"/>
          <a:stretch>
            <a:fillRect/>
          </a:stretch>
        </p:blipFill>
        <p:spPr>
          <a:xfrm>
            <a:off x="10067278" y="5811520"/>
            <a:ext cx="1679170" cy="961854"/>
          </a:xfrm>
          <a:prstGeom prst="rect">
            <a:avLst/>
          </a:prstGeom>
        </p:spPr>
      </p:pic>
    </p:spTree>
    <p:extLst>
      <p:ext uri="{BB962C8B-B14F-4D97-AF65-F5344CB8AC3E}">
        <p14:creationId xmlns:p14="http://schemas.microsoft.com/office/powerpoint/2010/main" val="12522082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9A0D7EB-B4B0-43FD-82FB-13BDB16A1922}"/>
              </a:ext>
            </a:extLst>
          </p:cNvPr>
          <p:cNvPicPr>
            <a:picLocks noChangeAspect="1"/>
          </p:cNvPicPr>
          <p:nvPr/>
        </p:nvPicPr>
        <p:blipFill>
          <a:blip r:embed="rId2"/>
          <a:stretch>
            <a:fillRect/>
          </a:stretch>
        </p:blipFill>
        <p:spPr>
          <a:xfrm>
            <a:off x="434922" y="126238"/>
            <a:ext cx="11318979" cy="6366926"/>
          </a:xfrm>
          <a:prstGeom prst="rect">
            <a:avLst/>
          </a:prstGeom>
        </p:spPr>
      </p:pic>
      <p:pic>
        <p:nvPicPr>
          <p:cNvPr id="8" name="Picture 7">
            <a:extLst>
              <a:ext uri="{FF2B5EF4-FFF2-40B4-BE49-F238E27FC236}">
                <a16:creationId xmlns:a16="http://schemas.microsoft.com/office/drawing/2014/main" id="{9B9B77E8-0744-4112-BA79-7930318CD6A7}"/>
              </a:ext>
            </a:extLst>
          </p:cNvPr>
          <p:cNvPicPr>
            <a:picLocks noChangeAspect="1"/>
          </p:cNvPicPr>
          <p:nvPr/>
        </p:nvPicPr>
        <p:blipFill>
          <a:blip r:embed="rId3"/>
          <a:stretch>
            <a:fillRect/>
          </a:stretch>
        </p:blipFill>
        <p:spPr>
          <a:xfrm>
            <a:off x="532577" y="6144857"/>
            <a:ext cx="4749637" cy="696613"/>
          </a:xfrm>
          <a:prstGeom prst="rect">
            <a:avLst/>
          </a:prstGeom>
        </p:spPr>
      </p:pic>
      <p:pic>
        <p:nvPicPr>
          <p:cNvPr id="10" name="Picture 9">
            <a:extLst>
              <a:ext uri="{FF2B5EF4-FFF2-40B4-BE49-F238E27FC236}">
                <a16:creationId xmlns:a16="http://schemas.microsoft.com/office/drawing/2014/main" id="{F5381D74-0A32-4091-84F5-1F1909C76D20}"/>
              </a:ext>
            </a:extLst>
          </p:cNvPr>
          <p:cNvPicPr>
            <a:picLocks noChangeAspect="1"/>
          </p:cNvPicPr>
          <p:nvPr/>
        </p:nvPicPr>
        <p:blipFill>
          <a:blip r:embed="rId4"/>
          <a:stretch>
            <a:fillRect/>
          </a:stretch>
        </p:blipFill>
        <p:spPr>
          <a:xfrm>
            <a:off x="9738802" y="6144856"/>
            <a:ext cx="1917445" cy="691323"/>
          </a:xfrm>
          <a:prstGeom prst="rect">
            <a:avLst/>
          </a:prstGeom>
        </p:spPr>
      </p:pic>
    </p:spTree>
    <p:extLst>
      <p:ext uri="{BB962C8B-B14F-4D97-AF65-F5344CB8AC3E}">
        <p14:creationId xmlns:p14="http://schemas.microsoft.com/office/powerpoint/2010/main" val="245115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r>
              <a:rPr lang="en-IE" sz="2800" dirty="0"/>
              <a:t>Improved supply has affected house price inflation but not rent inflation</a:t>
            </a:r>
          </a:p>
        </p:txBody>
      </p:sp>
      <p:graphicFrame>
        <p:nvGraphicFramePr>
          <p:cNvPr id="6" name="Content Placeholder 9">
            <a:extLst>
              <a:ext uri="{FF2B5EF4-FFF2-40B4-BE49-F238E27FC236}">
                <a16:creationId xmlns:a16="http://schemas.microsoft.com/office/drawing/2014/main" id="{7626FFD3-B2E4-4F0C-B94A-C6A90CCEC1AC}"/>
              </a:ext>
            </a:extLst>
          </p:cNvPr>
          <p:cNvGraphicFramePr>
            <a:graphicFrameLocks noGrp="1"/>
          </p:cNvGraphicFramePr>
          <p:nvPr>
            <p:ph sz="half" idx="1"/>
            <p:extLst>
              <p:ext uri="{D42A27DB-BD31-4B8C-83A1-F6EECF244321}">
                <p14:modId xmlns:p14="http://schemas.microsoft.com/office/powerpoint/2010/main" val="2403492289"/>
              </p:ext>
            </p:extLst>
          </p:nvPr>
        </p:nvGraphicFramePr>
        <p:xfrm>
          <a:off x="609441" y="1674741"/>
          <a:ext cx="5106038" cy="38827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ontent Placeholder 9">
            <a:extLst>
              <a:ext uri="{FF2B5EF4-FFF2-40B4-BE49-F238E27FC236}">
                <a16:creationId xmlns:a16="http://schemas.microsoft.com/office/drawing/2014/main" id="{632A3DD6-98F4-4255-B897-1920C328ACAC}"/>
              </a:ext>
            </a:extLst>
          </p:cNvPr>
          <p:cNvGraphicFramePr>
            <a:graphicFrameLocks noGrp="1"/>
          </p:cNvGraphicFramePr>
          <p:nvPr>
            <p:ph sz="half" idx="2"/>
            <p:extLst>
              <p:ext uri="{D42A27DB-BD31-4B8C-83A1-F6EECF244321}">
                <p14:modId xmlns:p14="http://schemas.microsoft.com/office/powerpoint/2010/main" val="161750414"/>
              </p:ext>
            </p:extLst>
          </p:nvPr>
        </p:nvGraphicFramePr>
        <p:xfrm>
          <a:off x="6473346" y="1688348"/>
          <a:ext cx="4779190" cy="4079286"/>
        </p:xfrm>
        <a:graphic>
          <a:graphicData uri="http://schemas.openxmlformats.org/drawingml/2006/chart">
            <c:chart xmlns:c="http://schemas.openxmlformats.org/drawingml/2006/chart" xmlns:r="http://schemas.openxmlformats.org/officeDocument/2006/relationships" r:id="rId4"/>
          </a:graphicData>
        </a:graphic>
      </p:graphicFrame>
      <p:pic>
        <p:nvPicPr>
          <p:cNvPr id="3" name="Picture 2">
            <a:extLst>
              <a:ext uri="{FF2B5EF4-FFF2-40B4-BE49-F238E27FC236}">
                <a16:creationId xmlns:a16="http://schemas.microsoft.com/office/drawing/2014/main" id="{DFEC2641-AF55-42DF-AD7C-69B13F149744}"/>
              </a:ext>
            </a:extLst>
          </p:cNvPr>
          <p:cNvPicPr>
            <a:picLocks noChangeAspect="1"/>
          </p:cNvPicPr>
          <p:nvPr/>
        </p:nvPicPr>
        <p:blipFill>
          <a:blip r:embed="rId5"/>
          <a:stretch>
            <a:fillRect/>
          </a:stretch>
        </p:blipFill>
        <p:spPr>
          <a:xfrm>
            <a:off x="9633884" y="5785933"/>
            <a:ext cx="1871576" cy="1072067"/>
          </a:xfrm>
          <a:prstGeom prst="rect">
            <a:avLst/>
          </a:prstGeom>
        </p:spPr>
      </p:pic>
    </p:spTree>
    <p:extLst>
      <p:ext uri="{BB962C8B-B14F-4D97-AF65-F5344CB8AC3E}">
        <p14:creationId xmlns:p14="http://schemas.microsoft.com/office/powerpoint/2010/main" val="2070176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E" sz="2400" dirty="0"/>
              <a:t>The market currently shows high yields, particularly for smaller properties and those in less central areas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72466965"/>
              </p:ext>
            </p:extLst>
          </p:nvPr>
        </p:nvGraphicFramePr>
        <p:xfrm>
          <a:off x="723158" y="1407310"/>
          <a:ext cx="10742508" cy="4043379"/>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88FD7EE8-63D3-4457-9321-F85D904B5F31}"/>
              </a:ext>
            </a:extLst>
          </p:cNvPr>
          <p:cNvPicPr>
            <a:picLocks noChangeAspect="1"/>
          </p:cNvPicPr>
          <p:nvPr/>
        </p:nvPicPr>
        <p:blipFill>
          <a:blip r:embed="rId4"/>
          <a:stretch>
            <a:fillRect/>
          </a:stretch>
        </p:blipFill>
        <p:spPr>
          <a:xfrm>
            <a:off x="9994652" y="5859462"/>
            <a:ext cx="1627507" cy="932261"/>
          </a:xfrm>
          <a:prstGeom prst="rect">
            <a:avLst/>
          </a:prstGeom>
        </p:spPr>
      </p:pic>
      <p:pic>
        <p:nvPicPr>
          <p:cNvPr id="6" name="Picture 5">
            <a:extLst>
              <a:ext uri="{FF2B5EF4-FFF2-40B4-BE49-F238E27FC236}">
                <a16:creationId xmlns:a16="http://schemas.microsoft.com/office/drawing/2014/main" id="{BEB8500B-6F3F-40CD-8191-DD41FC035E3F}"/>
              </a:ext>
            </a:extLst>
          </p:cNvPr>
          <p:cNvPicPr>
            <a:picLocks noChangeAspect="1"/>
          </p:cNvPicPr>
          <p:nvPr/>
        </p:nvPicPr>
        <p:blipFill>
          <a:blip r:embed="rId5"/>
          <a:stretch>
            <a:fillRect/>
          </a:stretch>
        </p:blipFill>
        <p:spPr>
          <a:xfrm>
            <a:off x="73891" y="50365"/>
            <a:ext cx="12188825" cy="6741358"/>
          </a:xfrm>
          <a:prstGeom prst="rect">
            <a:avLst/>
          </a:prstGeom>
        </p:spPr>
      </p:pic>
    </p:spTree>
    <p:extLst>
      <p:ext uri="{BB962C8B-B14F-4D97-AF65-F5344CB8AC3E}">
        <p14:creationId xmlns:p14="http://schemas.microsoft.com/office/powerpoint/2010/main" val="1638360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IE" dirty="0"/>
              <a:t>Comparing our stock of dwellings with our population, Ireland has no shortage of houses – rather it’s missing about 500,000 apartments</a:t>
            </a:r>
          </a:p>
        </p:txBody>
      </p:sp>
      <p:graphicFrame>
        <p:nvGraphicFramePr>
          <p:cNvPr id="10" name="Content Placeholder 6"/>
          <p:cNvGraphicFramePr>
            <a:graphicFrameLocks noGrp="1"/>
          </p:cNvGraphicFramePr>
          <p:nvPr>
            <p:ph sz="half" idx="1"/>
            <p:extLst/>
          </p:nvPr>
        </p:nvGraphicFramePr>
        <p:xfrm>
          <a:off x="609441" y="1673682"/>
          <a:ext cx="5383398" cy="4716821"/>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7390218" y="0"/>
            <a:ext cx="4798607" cy="329184"/>
          </a:xfrm>
        </p:spPr>
        <p:txBody>
          <a:bodyPr/>
          <a:lstStyle/>
          <a:p>
            <a:pPr defTabSz="914126"/>
            <a:r>
              <a:rPr lang="en-IE" dirty="0">
                <a:latin typeface="Arial"/>
              </a:rPr>
              <a:t>Ronan Lyons | ICS Mortgages | April 2018</a:t>
            </a:r>
          </a:p>
        </p:txBody>
      </p:sp>
      <p:sp>
        <p:nvSpPr>
          <p:cNvPr id="7" name="TextBox 6"/>
          <p:cNvSpPr txBox="1"/>
          <p:nvPr/>
        </p:nvSpPr>
        <p:spPr>
          <a:xfrm>
            <a:off x="1847046" y="6355072"/>
            <a:ext cx="1498738" cy="369236"/>
          </a:xfrm>
          <a:prstGeom prst="rect">
            <a:avLst/>
          </a:prstGeom>
          <a:noFill/>
        </p:spPr>
        <p:txBody>
          <a:bodyPr wrap="none" rtlCol="0">
            <a:spAutoFit/>
          </a:bodyPr>
          <a:lstStyle/>
          <a:p>
            <a:pPr defTabSz="914126"/>
            <a:r>
              <a:rPr lang="en-IE" sz="1799" i="1" dirty="0">
                <a:solidFill>
                  <a:srgbClr val="292934"/>
                </a:solidFill>
                <a:latin typeface="Arial"/>
              </a:rPr>
              <a:t>~30k surplus</a:t>
            </a:r>
          </a:p>
        </p:txBody>
      </p:sp>
      <p:sp>
        <p:nvSpPr>
          <p:cNvPr id="14" name="TextBox 13"/>
          <p:cNvSpPr txBox="1"/>
          <p:nvPr/>
        </p:nvSpPr>
        <p:spPr>
          <a:xfrm>
            <a:off x="3934735" y="6355072"/>
            <a:ext cx="1626945" cy="369236"/>
          </a:xfrm>
          <a:prstGeom prst="rect">
            <a:avLst/>
          </a:prstGeom>
          <a:noFill/>
        </p:spPr>
        <p:txBody>
          <a:bodyPr wrap="none" rtlCol="0">
            <a:spAutoFit/>
          </a:bodyPr>
          <a:lstStyle/>
          <a:p>
            <a:pPr defTabSz="914126"/>
            <a:r>
              <a:rPr lang="en-IE" sz="1799" i="1" dirty="0">
                <a:solidFill>
                  <a:srgbClr val="292934"/>
                </a:solidFill>
                <a:latin typeface="Arial"/>
              </a:rPr>
              <a:t>~130k surplus</a:t>
            </a:r>
          </a:p>
        </p:txBody>
      </p:sp>
      <p:graphicFrame>
        <p:nvGraphicFramePr>
          <p:cNvPr id="15" name="Content Placeholder 6">
            <a:extLst>
              <a:ext uri="{FF2B5EF4-FFF2-40B4-BE49-F238E27FC236}">
                <a16:creationId xmlns:a16="http://schemas.microsoft.com/office/drawing/2014/main" id="{C4C6329B-41DF-4F26-9D01-CBD30C34B4A6}"/>
              </a:ext>
            </a:extLst>
          </p:cNvPr>
          <p:cNvGraphicFramePr>
            <a:graphicFrameLocks noGrp="1"/>
          </p:cNvGraphicFramePr>
          <p:nvPr>
            <p:ph sz="half" idx="2"/>
            <p:extLst/>
          </p:nvPr>
        </p:nvGraphicFramePr>
        <p:xfrm>
          <a:off x="6195985" y="1673682"/>
          <a:ext cx="5383398" cy="4716821"/>
        </p:xfrm>
        <a:graphic>
          <a:graphicData uri="http://schemas.openxmlformats.org/drawingml/2006/chart">
            <c:chart xmlns:c="http://schemas.openxmlformats.org/drawingml/2006/chart" xmlns:r="http://schemas.openxmlformats.org/officeDocument/2006/relationships" r:id="rId4"/>
          </a:graphicData>
        </a:graphic>
      </p:graphicFrame>
      <p:sp>
        <p:nvSpPr>
          <p:cNvPr id="16" name="TextBox 15">
            <a:extLst>
              <a:ext uri="{FF2B5EF4-FFF2-40B4-BE49-F238E27FC236}">
                <a16:creationId xmlns:a16="http://schemas.microsoft.com/office/drawing/2014/main" id="{CE054AA9-E575-404D-8DF9-E235139F11A6}"/>
              </a:ext>
            </a:extLst>
          </p:cNvPr>
          <p:cNvSpPr txBox="1"/>
          <p:nvPr/>
        </p:nvSpPr>
        <p:spPr>
          <a:xfrm>
            <a:off x="7390218" y="6390503"/>
            <a:ext cx="1485917" cy="369236"/>
          </a:xfrm>
          <a:prstGeom prst="rect">
            <a:avLst/>
          </a:prstGeom>
          <a:noFill/>
        </p:spPr>
        <p:txBody>
          <a:bodyPr wrap="none" rtlCol="0">
            <a:spAutoFit/>
          </a:bodyPr>
          <a:lstStyle/>
          <a:p>
            <a:pPr defTabSz="914126"/>
            <a:r>
              <a:rPr lang="en-IE" sz="1799" i="1" dirty="0">
                <a:solidFill>
                  <a:srgbClr val="292934"/>
                </a:solidFill>
                <a:latin typeface="Arial"/>
              </a:rPr>
              <a:t>~190k deficit</a:t>
            </a:r>
          </a:p>
        </p:txBody>
      </p:sp>
      <p:sp>
        <p:nvSpPr>
          <p:cNvPr id="17" name="TextBox 16">
            <a:extLst>
              <a:ext uri="{FF2B5EF4-FFF2-40B4-BE49-F238E27FC236}">
                <a16:creationId xmlns:a16="http://schemas.microsoft.com/office/drawing/2014/main" id="{A203B58A-E37D-4EE8-A642-87299801FFB4}"/>
              </a:ext>
            </a:extLst>
          </p:cNvPr>
          <p:cNvSpPr txBox="1"/>
          <p:nvPr/>
        </p:nvSpPr>
        <p:spPr>
          <a:xfrm>
            <a:off x="9477907" y="6390503"/>
            <a:ext cx="1485917" cy="369236"/>
          </a:xfrm>
          <a:prstGeom prst="rect">
            <a:avLst/>
          </a:prstGeom>
          <a:noFill/>
        </p:spPr>
        <p:txBody>
          <a:bodyPr wrap="none" rtlCol="0">
            <a:spAutoFit/>
          </a:bodyPr>
          <a:lstStyle/>
          <a:p>
            <a:pPr defTabSz="914126"/>
            <a:r>
              <a:rPr lang="en-IE" sz="1799" i="1" dirty="0">
                <a:solidFill>
                  <a:srgbClr val="292934"/>
                </a:solidFill>
                <a:latin typeface="Arial"/>
              </a:rPr>
              <a:t>~340k deficit</a:t>
            </a:r>
          </a:p>
        </p:txBody>
      </p:sp>
      <p:pic>
        <p:nvPicPr>
          <p:cNvPr id="3" name="Picture 2">
            <a:extLst>
              <a:ext uri="{FF2B5EF4-FFF2-40B4-BE49-F238E27FC236}">
                <a16:creationId xmlns:a16="http://schemas.microsoft.com/office/drawing/2014/main" id="{C82539B1-CF37-42FB-A92B-C292C88D293D}"/>
              </a:ext>
            </a:extLst>
          </p:cNvPr>
          <p:cNvPicPr>
            <a:picLocks noChangeAspect="1"/>
          </p:cNvPicPr>
          <p:nvPr/>
        </p:nvPicPr>
        <p:blipFill>
          <a:blip r:embed="rId5"/>
          <a:stretch>
            <a:fillRect/>
          </a:stretch>
        </p:blipFill>
        <p:spPr>
          <a:xfrm>
            <a:off x="44036" y="6444772"/>
            <a:ext cx="1777482" cy="260698"/>
          </a:xfrm>
          <a:prstGeom prst="rect">
            <a:avLst/>
          </a:prstGeom>
        </p:spPr>
      </p:pic>
      <p:pic>
        <p:nvPicPr>
          <p:cNvPr id="6" name="Picture 5">
            <a:extLst>
              <a:ext uri="{FF2B5EF4-FFF2-40B4-BE49-F238E27FC236}">
                <a16:creationId xmlns:a16="http://schemas.microsoft.com/office/drawing/2014/main" id="{C4DABCFF-3428-4777-B162-28EB2FBF135C}"/>
              </a:ext>
            </a:extLst>
          </p:cNvPr>
          <p:cNvPicPr>
            <a:picLocks noChangeAspect="1"/>
          </p:cNvPicPr>
          <p:nvPr/>
        </p:nvPicPr>
        <p:blipFill>
          <a:blip r:embed="rId6"/>
          <a:stretch>
            <a:fillRect/>
          </a:stretch>
        </p:blipFill>
        <p:spPr>
          <a:xfrm>
            <a:off x="11090693" y="6197556"/>
            <a:ext cx="1090462" cy="624633"/>
          </a:xfrm>
          <a:prstGeom prst="rect">
            <a:avLst/>
          </a:prstGeom>
        </p:spPr>
      </p:pic>
    </p:spTree>
    <p:extLst>
      <p:ext uri="{BB962C8B-B14F-4D97-AF65-F5344CB8AC3E}">
        <p14:creationId xmlns:p14="http://schemas.microsoft.com/office/powerpoint/2010/main" val="32210700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fontScale="90000"/>
          </a:bodyPr>
          <a:lstStyle/>
          <a:p>
            <a:br>
              <a:rPr lang="en-IE" sz="3100" dirty="0">
                <a:solidFill>
                  <a:srgbClr val="D2533C"/>
                </a:solidFill>
              </a:rPr>
            </a:br>
            <a:r>
              <a:rPr lang="en-IE" sz="3100" dirty="0">
                <a:solidFill>
                  <a:srgbClr val="D2533C"/>
                </a:solidFill>
              </a:rPr>
              <a:t>The shortfall jumps out when we compare our stock of housing with those in our EU peers</a:t>
            </a:r>
            <a:br>
              <a:rPr lang="en-IE" dirty="0"/>
            </a:br>
            <a:endParaRPr lang="en-IE" dirty="0"/>
          </a:p>
        </p:txBody>
      </p:sp>
      <p:sp>
        <p:nvSpPr>
          <p:cNvPr id="12" name="Text Placeholder 11"/>
          <p:cNvSpPr>
            <a:spLocks noGrp="1"/>
          </p:cNvSpPr>
          <p:nvPr>
            <p:ph type="body" idx="1"/>
          </p:nvPr>
        </p:nvSpPr>
        <p:spPr>
          <a:xfrm>
            <a:off x="6512401" y="1910338"/>
            <a:ext cx="5241195" cy="2529582"/>
          </a:xfrm>
        </p:spPr>
        <p:txBody>
          <a:bodyPr>
            <a:noAutofit/>
          </a:bodyPr>
          <a:lstStyle/>
          <a:p>
            <a:r>
              <a:rPr lang="en-IE" sz="3200" dirty="0"/>
              <a:t>Ireland has just 12% of its dwellings in apartments </a:t>
            </a:r>
          </a:p>
          <a:p>
            <a:r>
              <a:rPr lang="en-IE" sz="3200" dirty="0"/>
              <a:t>– a quarter the EU average</a:t>
            </a:r>
          </a:p>
        </p:txBody>
      </p:sp>
      <p:graphicFrame>
        <p:nvGraphicFramePr>
          <p:cNvPr id="9" name="Content Placeholder 8"/>
          <p:cNvGraphicFramePr>
            <a:graphicFrameLocks noGrp="1"/>
          </p:cNvGraphicFramePr>
          <p:nvPr>
            <p:ph sz="half" idx="2"/>
            <p:extLst>
              <p:ext uri="{D42A27DB-BD31-4B8C-83A1-F6EECF244321}">
                <p14:modId xmlns:p14="http://schemas.microsoft.com/office/powerpoint/2010/main" val="3627352668"/>
              </p:ext>
            </p:extLst>
          </p:nvPr>
        </p:nvGraphicFramePr>
        <p:xfrm>
          <a:off x="609441" y="1910338"/>
          <a:ext cx="5240560" cy="4301847"/>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Placeholder 3"/>
          <p:cNvSpPr>
            <a:spLocks noGrp="1"/>
          </p:cNvSpPr>
          <p:nvPr>
            <p:ph type="ftr" sz="quarter" idx="11"/>
          </p:nvPr>
        </p:nvSpPr>
        <p:spPr>
          <a:xfrm>
            <a:off x="7510958" y="-9847"/>
            <a:ext cx="4677867" cy="329184"/>
          </a:xfrm>
        </p:spPr>
        <p:txBody>
          <a:bodyPr/>
          <a:lstStyle/>
          <a:p>
            <a:pPr defTabSz="914126"/>
            <a:r>
              <a:rPr lang="en-IE" dirty="0">
                <a:latin typeface="Arial"/>
              </a:rPr>
              <a:t>Ronan Lyons | ICS Mortgages | April 2018</a:t>
            </a:r>
          </a:p>
        </p:txBody>
      </p:sp>
      <p:pic>
        <p:nvPicPr>
          <p:cNvPr id="3" name="Picture 2">
            <a:extLst>
              <a:ext uri="{FF2B5EF4-FFF2-40B4-BE49-F238E27FC236}">
                <a16:creationId xmlns:a16="http://schemas.microsoft.com/office/drawing/2014/main" id="{3F0E2DBF-F6AC-41F7-9D9C-5D2CF9295F1D}"/>
              </a:ext>
            </a:extLst>
          </p:cNvPr>
          <p:cNvPicPr>
            <a:picLocks noChangeAspect="1"/>
          </p:cNvPicPr>
          <p:nvPr/>
        </p:nvPicPr>
        <p:blipFill>
          <a:blip r:embed="rId4"/>
          <a:stretch>
            <a:fillRect/>
          </a:stretch>
        </p:blipFill>
        <p:spPr>
          <a:xfrm>
            <a:off x="71022" y="6212185"/>
            <a:ext cx="4225771" cy="619780"/>
          </a:xfrm>
          <a:prstGeom prst="rect">
            <a:avLst/>
          </a:prstGeom>
        </p:spPr>
      </p:pic>
      <p:pic>
        <p:nvPicPr>
          <p:cNvPr id="6" name="Picture 5">
            <a:extLst>
              <a:ext uri="{FF2B5EF4-FFF2-40B4-BE49-F238E27FC236}">
                <a16:creationId xmlns:a16="http://schemas.microsoft.com/office/drawing/2014/main" id="{D28185ED-7A54-4740-B7D5-391BB0669170}"/>
              </a:ext>
            </a:extLst>
          </p:cNvPr>
          <p:cNvPicPr>
            <a:picLocks noChangeAspect="1"/>
          </p:cNvPicPr>
          <p:nvPr/>
        </p:nvPicPr>
        <p:blipFill>
          <a:blip r:embed="rId5"/>
          <a:stretch>
            <a:fillRect/>
          </a:stretch>
        </p:blipFill>
        <p:spPr>
          <a:xfrm>
            <a:off x="10513474" y="5921406"/>
            <a:ext cx="1533307" cy="878302"/>
          </a:xfrm>
          <a:prstGeom prst="rect">
            <a:avLst/>
          </a:prstGeom>
        </p:spPr>
      </p:pic>
    </p:spTree>
    <p:extLst>
      <p:ext uri="{BB962C8B-B14F-4D97-AF65-F5344CB8AC3E}">
        <p14:creationId xmlns:p14="http://schemas.microsoft.com/office/powerpoint/2010/main" val="402041261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1947</TotalTime>
  <Words>952</Words>
  <Application>Microsoft Office PowerPoint</Application>
  <PresentationFormat>Custom</PresentationFormat>
  <Paragraphs>181</Paragraphs>
  <Slides>27</Slides>
  <Notes>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27</vt:i4>
      </vt:variant>
    </vt:vector>
  </HeadingPairs>
  <TitlesOfParts>
    <vt:vector size="35" baseType="lpstr">
      <vt:lpstr>Arial</vt:lpstr>
      <vt:lpstr>Calibri</vt:lpstr>
      <vt:lpstr>Palatino Linotype</vt:lpstr>
      <vt:lpstr>Symbol</vt:lpstr>
      <vt:lpstr>Times New Roman</vt:lpstr>
      <vt:lpstr>Wingdings</vt:lpstr>
      <vt:lpstr>Office Theme</vt:lpstr>
      <vt:lpstr>Clarity</vt:lpstr>
      <vt:lpstr>PowerPoint Presentation</vt:lpstr>
      <vt:lpstr>PowerPoint Presentation</vt:lpstr>
      <vt:lpstr>PowerPoint Presentation</vt:lpstr>
      <vt:lpstr>PowerPoint Presentation</vt:lpstr>
      <vt:lpstr>PowerPoint Presentation</vt:lpstr>
      <vt:lpstr>Improved supply has affected house price inflation but not rent inflation</vt:lpstr>
      <vt:lpstr>The market currently shows high yields, particularly for smaller properties and those in less central areas</vt:lpstr>
      <vt:lpstr>Comparing our stock of dwellings with our population, Ireland has no shortage of houses – rather it’s missing about 500,000 apartments</vt:lpstr>
      <vt:lpstr> The shortfall jumps out when we compare our stock of housing with those in our EU peers </vt:lpstr>
      <vt:lpstr>It is not just a backlog – population growth, demographic change and urbanization mean the need for new apartments persists until the 2080s</vt:lpstr>
      <vt:lpstr>High construction costs mean that, once site costs are factored in, it is simply not viable to build apartments in the vast majority of the Irish market</vt:lpstr>
      <vt:lpstr>PowerPoint Presentation</vt:lpstr>
      <vt:lpstr>PowerPoint Presentation</vt:lpstr>
      <vt:lpstr>PowerPoint Presentation</vt:lpstr>
      <vt:lpstr>PowerPoint Presentation</vt:lpstr>
      <vt:lpstr>PowerPoint Presentation</vt:lpstr>
      <vt:lpstr>PowerPoint Presentation</vt:lpstr>
      <vt:lpstr>Munster – overview 2018 Q3</vt:lpstr>
      <vt:lpstr>PowerPoint Presentation</vt:lpstr>
      <vt:lpstr>PowerPoint Presentation</vt:lpstr>
      <vt:lpstr>PowerPoint Presentation</vt:lpstr>
      <vt:lpstr>PowerPoint Presentation</vt:lpstr>
      <vt:lpstr>PowerPoint Presentation</vt:lpstr>
      <vt:lpstr>PowerPoint Presentation</vt:lpstr>
      <vt:lpstr>Pension (Unit Trust) Mortgage</vt:lpstr>
      <vt:lpstr>PowerPoint Presentation</vt:lpstr>
      <vt:lpstr>PowerPoint Presentation</vt:lpstr>
    </vt:vector>
  </TitlesOfParts>
  <Company>Clickworks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Siobhan Griffin</dc:creator>
  <cp:lastModifiedBy>Anca Dobrea</cp:lastModifiedBy>
  <cp:revision>175</cp:revision>
  <cp:lastPrinted>2018-11-08T10:27:15Z</cp:lastPrinted>
  <dcterms:created xsi:type="dcterms:W3CDTF">2015-11-26T10:38:23Z</dcterms:created>
  <dcterms:modified xsi:type="dcterms:W3CDTF">2018-11-14T12:36:16Z</dcterms:modified>
</cp:coreProperties>
</file>