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9" r:id="rId3"/>
    <p:sldId id="270" r:id="rId4"/>
    <p:sldId id="279" r:id="rId5"/>
    <p:sldId id="272" r:id="rId6"/>
    <p:sldId id="277" r:id="rId7"/>
    <p:sldId id="278" r:id="rId8"/>
    <p:sldId id="281" r:id="rId9"/>
    <p:sldId id="275" r:id="rId10"/>
    <p:sldId id="280" r:id="rId11"/>
    <p:sldId id="282" r:id="rId12"/>
    <p:sldId id="262" r:id="rId13"/>
    <p:sldId id="258" r:id="rId14"/>
    <p:sldId id="259" r:id="rId15"/>
    <p:sldId id="260" r:id="rId16"/>
    <p:sldId id="263" r:id="rId17"/>
    <p:sldId id="265" r:id="rId18"/>
    <p:sldId id="264" r:id="rId19"/>
    <p:sldId id="266" r:id="rId20"/>
    <p:sldId id="267" r:id="rId21"/>
    <p:sldId id="257" r:id="rId22"/>
    <p:sldId id="261" r:id="rId23"/>
  </p:sldIdLst>
  <p:sldSz cx="12192000" cy="6858000"/>
  <p:notesSz cx="9872663"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DE7AD99-1D3D-4AE1-9D4B-65355686E064}">
          <p14:sldIdLst>
            <p14:sldId id="256"/>
            <p14:sldId id="269"/>
            <p14:sldId id="270"/>
            <p14:sldId id="279"/>
            <p14:sldId id="272"/>
            <p14:sldId id="277"/>
            <p14:sldId id="278"/>
            <p14:sldId id="281"/>
          </p14:sldIdLst>
        </p14:section>
        <p14:section name="Untitled Section" id="{0F6D19D6-2625-4410-840F-E214F926D9B6}">
          <p14:sldIdLst>
            <p14:sldId id="275"/>
            <p14:sldId id="280"/>
            <p14:sldId id="282"/>
            <p14:sldId id="262"/>
            <p14:sldId id="258"/>
            <p14:sldId id="259"/>
            <p14:sldId id="260"/>
            <p14:sldId id="263"/>
            <p14:sldId id="265"/>
            <p14:sldId id="264"/>
            <p14:sldId id="266"/>
            <p14:sldId id="267"/>
            <p14:sldId id="257"/>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8" autoAdjust="0"/>
    <p:restoredTop sz="94660"/>
  </p:normalViewPr>
  <p:slideViewPr>
    <p:cSldViewPr snapToGrid="0">
      <p:cViewPr varScale="1">
        <p:scale>
          <a:sx n="114" d="100"/>
          <a:sy n="114" d="100"/>
        </p:scale>
        <p:origin x="5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Value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FF1-44AF-A3DE-2A7196971E8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FF1-44AF-A3DE-2A7196971E8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FF1-44AF-A3DE-2A7196971E8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FF1-44AF-A3DE-2A7196971E8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FF1-44AF-A3DE-2A7196971E8A}"/>
              </c:ext>
            </c:extLst>
          </c:dPt>
          <c:dPt>
            <c:idx val="5"/>
            <c:bubble3D val="0"/>
            <c:spPr>
              <a:solidFill>
                <a:srgbClr val="000000"/>
              </a:solidFill>
              <a:ln w="19050">
                <a:solidFill>
                  <a:schemeClr val="lt1"/>
                </a:solidFill>
              </a:ln>
              <a:effectLst/>
            </c:spPr>
            <c:extLst>
              <c:ext xmlns:c16="http://schemas.microsoft.com/office/drawing/2014/chart" uri="{C3380CC4-5D6E-409C-BE32-E72D297353CC}">
                <c16:uniqueId val="{0000000B-1FF1-44AF-A3DE-2A7196971E8A}"/>
              </c:ext>
            </c:extLst>
          </c:dPt>
          <c:dPt>
            <c:idx val="6"/>
            <c:bubble3D val="0"/>
            <c:spPr>
              <a:solidFill>
                <a:schemeClr val="accent1">
                  <a:lumMod val="60000"/>
                </a:schemeClr>
              </a:solidFill>
              <a:ln w="19050">
                <a:solidFill>
                  <a:schemeClr val="lt1"/>
                </a:solidFill>
              </a:ln>
              <a:effectLst/>
            </c:spPr>
          </c:dPt>
          <c:cat>
            <c:strRef>
              <c:f>Sheet1!$A$2:$A$8</c:f>
              <c:strCache>
                <c:ptCount val="6"/>
                <c:pt idx="0">
                  <c:v>Primary Residence</c:v>
                </c:pt>
                <c:pt idx="1">
                  <c:v>Investments</c:v>
                </c:pt>
                <c:pt idx="2">
                  <c:v>Savings </c:v>
                </c:pt>
                <c:pt idx="3">
                  <c:v>Investment Property</c:v>
                </c:pt>
                <c:pt idx="4">
                  <c:v>Life Policy</c:v>
                </c:pt>
                <c:pt idx="5">
                  <c:v>Section 72</c:v>
                </c:pt>
              </c:strCache>
            </c:strRef>
          </c:cat>
          <c:val>
            <c:numRef>
              <c:f>Sheet1!$B$2:$B$8</c:f>
              <c:numCache>
                <c:formatCode>General</c:formatCode>
                <c:ptCount val="7"/>
                <c:pt idx="0">
                  <c:v>600000</c:v>
                </c:pt>
                <c:pt idx="1">
                  <c:v>440000</c:v>
                </c:pt>
                <c:pt idx="2">
                  <c:v>160000</c:v>
                </c:pt>
                <c:pt idx="3">
                  <c:v>200000</c:v>
                </c:pt>
                <c:pt idx="4">
                  <c:v>400000</c:v>
                </c:pt>
                <c:pt idx="5">
                  <c:v>8700</c:v>
                </c:pt>
              </c:numCache>
            </c:numRef>
          </c:val>
          <c:extLst>
            <c:ext xmlns:c16="http://schemas.microsoft.com/office/drawing/2014/chart" uri="{C3380CC4-5D6E-409C-BE32-E72D297353CC}">
              <c16:uniqueId val="{0000000C-1FF1-44AF-A3DE-2A7196971E8A}"/>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6"/>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B6784D-31AD-4441-B81F-CA84D7F300F3}" type="doc">
      <dgm:prSet loTypeId="urn:microsoft.com/office/officeart/2005/8/layout/cycle8" loCatId="cycle" qsTypeId="urn:microsoft.com/office/officeart/2005/8/quickstyle/3d5" qsCatId="3D" csTypeId="urn:microsoft.com/office/officeart/2005/8/colors/colorful3" csCatId="colorful" phldr="1"/>
      <dgm:spPr/>
      <dgm:t>
        <a:bodyPr/>
        <a:lstStyle/>
        <a:p>
          <a:endParaRPr lang="en-US"/>
        </a:p>
      </dgm:t>
    </dgm:pt>
    <dgm:pt modelId="{BF0E6FBA-66A6-4C89-AEBD-2742F8794093}">
      <dgm:prSet/>
      <dgm:spPr>
        <a:solidFill>
          <a:schemeClr val="accent2"/>
        </a:solidFill>
      </dgm:spPr>
      <dgm:t>
        <a:bodyPr/>
        <a:lstStyle/>
        <a:p>
          <a:r>
            <a:rPr lang="en-US" dirty="0"/>
            <a:t>Business Protection</a:t>
          </a:r>
        </a:p>
      </dgm:t>
    </dgm:pt>
    <dgm:pt modelId="{3DEDC2F2-80A4-420C-9BB5-1A64AA8D2CB8}" type="parTrans" cxnId="{CCFDCF6B-6DE6-40E8-BECB-9BAFE88B357B}">
      <dgm:prSet/>
      <dgm:spPr/>
      <dgm:t>
        <a:bodyPr/>
        <a:lstStyle/>
        <a:p>
          <a:endParaRPr lang="en-US"/>
        </a:p>
      </dgm:t>
    </dgm:pt>
    <dgm:pt modelId="{4E09895E-FFAF-4AF8-BC5E-47A202A508F8}" type="sibTrans" cxnId="{CCFDCF6B-6DE6-40E8-BECB-9BAFE88B357B}">
      <dgm:prSet/>
      <dgm:spPr/>
      <dgm:t>
        <a:bodyPr/>
        <a:lstStyle/>
        <a:p>
          <a:endParaRPr lang="en-US"/>
        </a:p>
      </dgm:t>
    </dgm:pt>
    <dgm:pt modelId="{CDADEEF3-FD17-4B5E-863F-9A17DB0CB5B2}">
      <dgm:prSet/>
      <dgm:spPr>
        <a:solidFill>
          <a:schemeClr val="accent2"/>
        </a:solidFill>
      </dgm:spPr>
      <dgm:t>
        <a:bodyPr/>
        <a:lstStyle/>
        <a:p>
          <a:r>
            <a:rPr lang="en-GB" dirty="0"/>
            <a:t>Retirement Relief</a:t>
          </a:r>
          <a:endParaRPr lang="en-US" dirty="0"/>
        </a:p>
      </dgm:t>
    </dgm:pt>
    <dgm:pt modelId="{FAB162E4-EE6C-4DE5-9548-ABE8C02B4406}" type="parTrans" cxnId="{04506BFB-53B5-4A6F-AE18-E298CB883A73}">
      <dgm:prSet/>
      <dgm:spPr/>
      <dgm:t>
        <a:bodyPr/>
        <a:lstStyle/>
        <a:p>
          <a:endParaRPr lang="en-US"/>
        </a:p>
      </dgm:t>
    </dgm:pt>
    <dgm:pt modelId="{271AF66F-A3C2-4386-8623-6ACABC23E0CC}" type="sibTrans" cxnId="{04506BFB-53B5-4A6F-AE18-E298CB883A73}">
      <dgm:prSet/>
      <dgm:spPr/>
      <dgm:t>
        <a:bodyPr/>
        <a:lstStyle/>
        <a:p>
          <a:endParaRPr lang="en-US"/>
        </a:p>
      </dgm:t>
    </dgm:pt>
    <dgm:pt modelId="{D16FB413-A138-43FB-A32A-5D67476627FA}">
      <dgm:prSet/>
      <dgm:spPr>
        <a:solidFill>
          <a:schemeClr val="accent2"/>
        </a:solidFill>
      </dgm:spPr>
      <dgm:t>
        <a:bodyPr/>
        <a:lstStyle/>
        <a:p>
          <a:r>
            <a:rPr lang="en-GB" dirty="0"/>
            <a:t>Business Relief</a:t>
          </a:r>
          <a:endParaRPr lang="en-US" dirty="0"/>
        </a:p>
      </dgm:t>
    </dgm:pt>
    <dgm:pt modelId="{B95C6F8F-6AE1-4A43-8C23-B6BDB8CF5BD2}" type="parTrans" cxnId="{BAA38F32-6753-4FB9-9C36-DA458A0271AD}">
      <dgm:prSet/>
      <dgm:spPr/>
      <dgm:t>
        <a:bodyPr/>
        <a:lstStyle/>
        <a:p>
          <a:endParaRPr lang="en-US"/>
        </a:p>
      </dgm:t>
    </dgm:pt>
    <dgm:pt modelId="{661C903C-54D5-4FE0-BA12-625BA0F1AB43}" type="sibTrans" cxnId="{BAA38F32-6753-4FB9-9C36-DA458A0271AD}">
      <dgm:prSet/>
      <dgm:spPr/>
      <dgm:t>
        <a:bodyPr/>
        <a:lstStyle/>
        <a:p>
          <a:endParaRPr lang="en-US"/>
        </a:p>
      </dgm:t>
    </dgm:pt>
    <dgm:pt modelId="{E4362BDD-14EE-4840-B1E2-1243E5F38C10}">
      <dgm:prSet/>
      <dgm:spPr>
        <a:solidFill>
          <a:schemeClr val="accent2"/>
        </a:solidFill>
      </dgm:spPr>
      <dgm:t>
        <a:bodyPr/>
        <a:lstStyle/>
        <a:p>
          <a:r>
            <a:rPr lang="en-GB" dirty="0"/>
            <a:t>Succession Strategy</a:t>
          </a:r>
          <a:endParaRPr lang="en-US" dirty="0"/>
        </a:p>
      </dgm:t>
    </dgm:pt>
    <dgm:pt modelId="{80CE0CD7-92B7-4481-9425-21861DE54E19}" type="parTrans" cxnId="{361FDB11-689E-4526-812D-BFA4BCC4A698}">
      <dgm:prSet/>
      <dgm:spPr/>
      <dgm:t>
        <a:bodyPr/>
        <a:lstStyle/>
        <a:p>
          <a:endParaRPr lang="en-US"/>
        </a:p>
      </dgm:t>
    </dgm:pt>
    <dgm:pt modelId="{522C1353-7AFA-4CF7-9958-CADB93945AAE}" type="sibTrans" cxnId="{361FDB11-689E-4526-812D-BFA4BCC4A698}">
      <dgm:prSet/>
      <dgm:spPr/>
      <dgm:t>
        <a:bodyPr/>
        <a:lstStyle/>
        <a:p>
          <a:endParaRPr lang="en-US"/>
        </a:p>
      </dgm:t>
    </dgm:pt>
    <dgm:pt modelId="{83A5250C-0339-4023-9B3D-87188864D590}">
      <dgm:prSet/>
      <dgm:spPr>
        <a:solidFill>
          <a:schemeClr val="accent4"/>
        </a:solidFill>
      </dgm:spPr>
      <dgm:t>
        <a:bodyPr/>
        <a:lstStyle/>
        <a:p>
          <a:r>
            <a:rPr lang="en-GB" dirty="0"/>
            <a:t>Inheritance Planning</a:t>
          </a:r>
          <a:endParaRPr lang="en-US" dirty="0"/>
        </a:p>
      </dgm:t>
    </dgm:pt>
    <dgm:pt modelId="{42C5C6EA-6946-417A-BF0E-A937C2FB7610}" type="parTrans" cxnId="{8BD67857-5E1D-4A7D-A7B4-6F743F398F46}">
      <dgm:prSet/>
      <dgm:spPr/>
      <dgm:t>
        <a:bodyPr/>
        <a:lstStyle/>
        <a:p>
          <a:endParaRPr lang="en-US"/>
        </a:p>
      </dgm:t>
    </dgm:pt>
    <dgm:pt modelId="{43A7A60A-4318-44CC-81BF-6701DFF76C99}" type="sibTrans" cxnId="{8BD67857-5E1D-4A7D-A7B4-6F743F398F46}">
      <dgm:prSet/>
      <dgm:spPr/>
      <dgm:t>
        <a:bodyPr/>
        <a:lstStyle/>
        <a:p>
          <a:endParaRPr lang="en-US"/>
        </a:p>
      </dgm:t>
    </dgm:pt>
    <dgm:pt modelId="{4E4E2B4C-95CE-4C01-B58F-C8BB378882C0}" type="pres">
      <dgm:prSet presAssocID="{59B6784D-31AD-4441-B81F-CA84D7F300F3}" presName="compositeShape" presStyleCnt="0">
        <dgm:presLayoutVars>
          <dgm:chMax val="7"/>
          <dgm:dir/>
          <dgm:resizeHandles val="exact"/>
        </dgm:presLayoutVars>
      </dgm:prSet>
      <dgm:spPr/>
    </dgm:pt>
    <dgm:pt modelId="{43B33A04-BD50-49E0-8197-0F6A73F2B67A}" type="pres">
      <dgm:prSet presAssocID="{59B6784D-31AD-4441-B81F-CA84D7F300F3}" presName="wedge1" presStyleLbl="node1" presStyleIdx="0" presStyleCnt="5"/>
      <dgm:spPr/>
    </dgm:pt>
    <dgm:pt modelId="{25720B46-7465-4BAF-AECE-D34818D056D3}" type="pres">
      <dgm:prSet presAssocID="{59B6784D-31AD-4441-B81F-CA84D7F300F3}" presName="dummy1a" presStyleCnt="0"/>
      <dgm:spPr/>
    </dgm:pt>
    <dgm:pt modelId="{29F9922C-0290-4E89-A885-6769E172BE12}" type="pres">
      <dgm:prSet presAssocID="{59B6784D-31AD-4441-B81F-CA84D7F300F3}" presName="dummy1b" presStyleCnt="0"/>
      <dgm:spPr/>
    </dgm:pt>
    <dgm:pt modelId="{F1D48BD6-473D-4FF7-8FFC-AB97EC8090DB}" type="pres">
      <dgm:prSet presAssocID="{59B6784D-31AD-4441-B81F-CA84D7F300F3}" presName="wedge1Tx" presStyleLbl="node1" presStyleIdx="0" presStyleCnt="5">
        <dgm:presLayoutVars>
          <dgm:chMax val="0"/>
          <dgm:chPref val="0"/>
          <dgm:bulletEnabled val="1"/>
        </dgm:presLayoutVars>
      </dgm:prSet>
      <dgm:spPr/>
    </dgm:pt>
    <dgm:pt modelId="{6EA25885-DC8E-49CC-90A1-D4AA3D374CE8}" type="pres">
      <dgm:prSet presAssocID="{59B6784D-31AD-4441-B81F-CA84D7F300F3}" presName="wedge2" presStyleLbl="node1" presStyleIdx="1" presStyleCnt="5"/>
      <dgm:spPr/>
    </dgm:pt>
    <dgm:pt modelId="{DB70B422-059A-4F4B-9BB1-4A824B2AEA03}" type="pres">
      <dgm:prSet presAssocID="{59B6784D-31AD-4441-B81F-CA84D7F300F3}" presName="dummy2a" presStyleCnt="0"/>
      <dgm:spPr/>
    </dgm:pt>
    <dgm:pt modelId="{4A23E160-AAC8-4AA7-B45F-0FDEB543B18F}" type="pres">
      <dgm:prSet presAssocID="{59B6784D-31AD-4441-B81F-CA84D7F300F3}" presName="dummy2b" presStyleCnt="0"/>
      <dgm:spPr/>
    </dgm:pt>
    <dgm:pt modelId="{9BEDA55A-3ECC-4251-98EF-FAEA5F029FDF}" type="pres">
      <dgm:prSet presAssocID="{59B6784D-31AD-4441-B81F-CA84D7F300F3}" presName="wedge2Tx" presStyleLbl="node1" presStyleIdx="1" presStyleCnt="5">
        <dgm:presLayoutVars>
          <dgm:chMax val="0"/>
          <dgm:chPref val="0"/>
          <dgm:bulletEnabled val="1"/>
        </dgm:presLayoutVars>
      </dgm:prSet>
      <dgm:spPr/>
    </dgm:pt>
    <dgm:pt modelId="{517D2F93-D569-4722-909C-DD971C9DADA2}" type="pres">
      <dgm:prSet presAssocID="{59B6784D-31AD-4441-B81F-CA84D7F300F3}" presName="wedge3" presStyleLbl="node1" presStyleIdx="2" presStyleCnt="5"/>
      <dgm:spPr/>
    </dgm:pt>
    <dgm:pt modelId="{6DE94648-4240-4BCF-9938-60FBC0F3F10B}" type="pres">
      <dgm:prSet presAssocID="{59B6784D-31AD-4441-B81F-CA84D7F300F3}" presName="dummy3a" presStyleCnt="0"/>
      <dgm:spPr/>
    </dgm:pt>
    <dgm:pt modelId="{82B11661-50B8-4A26-A2ED-852E43815007}" type="pres">
      <dgm:prSet presAssocID="{59B6784D-31AD-4441-B81F-CA84D7F300F3}" presName="dummy3b" presStyleCnt="0"/>
      <dgm:spPr/>
    </dgm:pt>
    <dgm:pt modelId="{5BD59DF3-16FA-48DA-9169-F8D145D32C78}" type="pres">
      <dgm:prSet presAssocID="{59B6784D-31AD-4441-B81F-CA84D7F300F3}" presName="wedge3Tx" presStyleLbl="node1" presStyleIdx="2" presStyleCnt="5">
        <dgm:presLayoutVars>
          <dgm:chMax val="0"/>
          <dgm:chPref val="0"/>
          <dgm:bulletEnabled val="1"/>
        </dgm:presLayoutVars>
      </dgm:prSet>
      <dgm:spPr/>
    </dgm:pt>
    <dgm:pt modelId="{27007627-43F5-45DE-AF03-BD709BE0E241}" type="pres">
      <dgm:prSet presAssocID="{59B6784D-31AD-4441-B81F-CA84D7F300F3}" presName="wedge4" presStyleLbl="node1" presStyleIdx="3" presStyleCnt="5"/>
      <dgm:spPr/>
    </dgm:pt>
    <dgm:pt modelId="{C7627F9F-E6C0-435F-A0ED-49C3F9548D0A}" type="pres">
      <dgm:prSet presAssocID="{59B6784D-31AD-4441-B81F-CA84D7F300F3}" presName="dummy4a" presStyleCnt="0"/>
      <dgm:spPr/>
    </dgm:pt>
    <dgm:pt modelId="{6FDC581C-41FC-4899-B4F2-4F44E7275867}" type="pres">
      <dgm:prSet presAssocID="{59B6784D-31AD-4441-B81F-CA84D7F300F3}" presName="dummy4b" presStyleCnt="0"/>
      <dgm:spPr/>
    </dgm:pt>
    <dgm:pt modelId="{EF184DBE-3088-4A7F-A043-8AFC52B12064}" type="pres">
      <dgm:prSet presAssocID="{59B6784D-31AD-4441-B81F-CA84D7F300F3}" presName="wedge4Tx" presStyleLbl="node1" presStyleIdx="3" presStyleCnt="5">
        <dgm:presLayoutVars>
          <dgm:chMax val="0"/>
          <dgm:chPref val="0"/>
          <dgm:bulletEnabled val="1"/>
        </dgm:presLayoutVars>
      </dgm:prSet>
      <dgm:spPr/>
    </dgm:pt>
    <dgm:pt modelId="{C08A0BC3-937D-4561-961A-9EFA6488463E}" type="pres">
      <dgm:prSet presAssocID="{59B6784D-31AD-4441-B81F-CA84D7F300F3}" presName="wedge5" presStyleLbl="node1" presStyleIdx="4" presStyleCnt="5" custLinFactNeighborX="1308" custLinFactNeighborY="718"/>
      <dgm:spPr/>
    </dgm:pt>
    <dgm:pt modelId="{1E06E19F-A1F3-48A0-808E-2AAB7F48EDA0}" type="pres">
      <dgm:prSet presAssocID="{59B6784D-31AD-4441-B81F-CA84D7F300F3}" presName="dummy5a" presStyleCnt="0"/>
      <dgm:spPr/>
    </dgm:pt>
    <dgm:pt modelId="{F67B3928-2BC8-403D-ABA1-134E0421C597}" type="pres">
      <dgm:prSet presAssocID="{59B6784D-31AD-4441-B81F-CA84D7F300F3}" presName="dummy5b" presStyleCnt="0"/>
      <dgm:spPr/>
    </dgm:pt>
    <dgm:pt modelId="{A8AB413A-F704-4C38-84EE-28B243B06453}" type="pres">
      <dgm:prSet presAssocID="{59B6784D-31AD-4441-B81F-CA84D7F300F3}" presName="wedge5Tx" presStyleLbl="node1" presStyleIdx="4" presStyleCnt="5">
        <dgm:presLayoutVars>
          <dgm:chMax val="0"/>
          <dgm:chPref val="0"/>
          <dgm:bulletEnabled val="1"/>
        </dgm:presLayoutVars>
      </dgm:prSet>
      <dgm:spPr/>
    </dgm:pt>
    <dgm:pt modelId="{3D90FA1B-FD2B-41E6-AE92-76890F2F7554}" type="pres">
      <dgm:prSet presAssocID="{4E09895E-FFAF-4AF8-BC5E-47A202A508F8}" presName="arrowWedge1" presStyleLbl="fgSibTrans2D1" presStyleIdx="0" presStyleCnt="5"/>
      <dgm:spPr/>
    </dgm:pt>
    <dgm:pt modelId="{2F51259B-40C8-4F99-A636-B7B383B16E54}" type="pres">
      <dgm:prSet presAssocID="{271AF66F-A3C2-4386-8623-6ACABC23E0CC}" presName="arrowWedge2" presStyleLbl="fgSibTrans2D1" presStyleIdx="1" presStyleCnt="5"/>
      <dgm:spPr/>
    </dgm:pt>
    <dgm:pt modelId="{32598894-0F50-46DB-8407-9773D7BEC182}" type="pres">
      <dgm:prSet presAssocID="{661C903C-54D5-4FE0-BA12-625BA0F1AB43}" presName="arrowWedge3" presStyleLbl="fgSibTrans2D1" presStyleIdx="2" presStyleCnt="5"/>
      <dgm:spPr/>
    </dgm:pt>
    <dgm:pt modelId="{83F4D947-92D7-4D5D-8E3D-2F52573A9231}" type="pres">
      <dgm:prSet presAssocID="{522C1353-7AFA-4CF7-9958-CADB93945AAE}" presName="arrowWedge4" presStyleLbl="fgSibTrans2D1" presStyleIdx="3" presStyleCnt="5"/>
      <dgm:spPr/>
    </dgm:pt>
    <dgm:pt modelId="{394CDBBC-5506-4615-B67D-616B0B435284}" type="pres">
      <dgm:prSet presAssocID="{43A7A60A-4318-44CC-81BF-6701DFF76C99}" presName="arrowWedge5" presStyleLbl="fgSibTrans2D1" presStyleIdx="4" presStyleCnt="5"/>
      <dgm:spPr/>
    </dgm:pt>
  </dgm:ptLst>
  <dgm:cxnLst>
    <dgm:cxn modelId="{74123E04-32EE-4EB9-AEF6-1AA54B53FC27}" type="presOf" srcId="{BF0E6FBA-66A6-4C89-AEBD-2742F8794093}" destId="{F1D48BD6-473D-4FF7-8FFC-AB97EC8090DB}" srcOrd="1" destOrd="0" presId="urn:microsoft.com/office/officeart/2005/8/layout/cycle8"/>
    <dgm:cxn modelId="{A80AF906-D133-4C72-A134-B81B5509C32C}" type="presOf" srcId="{83A5250C-0339-4023-9B3D-87188864D590}" destId="{C08A0BC3-937D-4561-961A-9EFA6488463E}" srcOrd="0" destOrd="0" presId="urn:microsoft.com/office/officeart/2005/8/layout/cycle8"/>
    <dgm:cxn modelId="{500AA511-9C99-4EDC-8AF0-9EA6A526D31B}" type="presOf" srcId="{E4362BDD-14EE-4840-B1E2-1243E5F38C10}" destId="{EF184DBE-3088-4A7F-A043-8AFC52B12064}" srcOrd="1" destOrd="0" presId="urn:microsoft.com/office/officeart/2005/8/layout/cycle8"/>
    <dgm:cxn modelId="{361FDB11-689E-4526-812D-BFA4BCC4A698}" srcId="{59B6784D-31AD-4441-B81F-CA84D7F300F3}" destId="{E4362BDD-14EE-4840-B1E2-1243E5F38C10}" srcOrd="3" destOrd="0" parTransId="{80CE0CD7-92B7-4481-9425-21861DE54E19}" sibTransId="{522C1353-7AFA-4CF7-9958-CADB93945AAE}"/>
    <dgm:cxn modelId="{CA903419-E367-43B8-BDF0-AC273B7C9B18}" type="presOf" srcId="{D16FB413-A138-43FB-A32A-5D67476627FA}" destId="{5BD59DF3-16FA-48DA-9169-F8D145D32C78}" srcOrd="1" destOrd="0" presId="urn:microsoft.com/office/officeart/2005/8/layout/cycle8"/>
    <dgm:cxn modelId="{9F173822-C25D-488E-B463-CC1A8B65A359}" type="presOf" srcId="{CDADEEF3-FD17-4B5E-863F-9A17DB0CB5B2}" destId="{6EA25885-DC8E-49CC-90A1-D4AA3D374CE8}" srcOrd="0" destOrd="0" presId="urn:microsoft.com/office/officeart/2005/8/layout/cycle8"/>
    <dgm:cxn modelId="{BAA38F32-6753-4FB9-9C36-DA458A0271AD}" srcId="{59B6784D-31AD-4441-B81F-CA84D7F300F3}" destId="{D16FB413-A138-43FB-A32A-5D67476627FA}" srcOrd="2" destOrd="0" parTransId="{B95C6F8F-6AE1-4A43-8C23-B6BDB8CF5BD2}" sibTransId="{661C903C-54D5-4FE0-BA12-625BA0F1AB43}"/>
    <dgm:cxn modelId="{BCF87264-1AA2-4101-BDA8-D9389CA664AF}" type="presOf" srcId="{BF0E6FBA-66A6-4C89-AEBD-2742F8794093}" destId="{43B33A04-BD50-49E0-8197-0F6A73F2B67A}" srcOrd="0" destOrd="0" presId="urn:microsoft.com/office/officeart/2005/8/layout/cycle8"/>
    <dgm:cxn modelId="{CCFDCF6B-6DE6-40E8-BECB-9BAFE88B357B}" srcId="{59B6784D-31AD-4441-B81F-CA84D7F300F3}" destId="{BF0E6FBA-66A6-4C89-AEBD-2742F8794093}" srcOrd="0" destOrd="0" parTransId="{3DEDC2F2-80A4-420C-9BB5-1A64AA8D2CB8}" sibTransId="{4E09895E-FFAF-4AF8-BC5E-47A202A508F8}"/>
    <dgm:cxn modelId="{2549746D-5D2E-4C48-8A3C-BC859A5B351B}" type="presOf" srcId="{CDADEEF3-FD17-4B5E-863F-9A17DB0CB5B2}" destId="{9BEDA55A-3ECC-4251-98EF-FAEA5F029FDF}" srcOrd="1" destOrd="0" presId="urn:microsoft.com/office/officeart/2005/8/layout/cycle8"/>
    <dgm:cxn modelId="{EF423673-02BA-4AFE-9CA0-9BB450920E6D}" type="presOf" srcId="{83A5250C-0339-4023-9B3D-87188864D590}" destId="{A8AB413A-F704-4C38-84EE-28B243B06453}" srcOrd="1" destOrd="0" presId="urn:microsoft.com/office/officeart/2005/8/layout/cycle8"/>
    <dgm:cxn modelId="{65382A75-10A4-4273-B611-7CAC9F16B8DB}" type="presOf" srcId="{59B6784D-31AD-4441-B81F-CA84D7F300F3}" destId="{4E4E2B4C-95CE-4C01-B58F-C8BB378882C0}" srcOrd="0" destOrd="0" presId="urn:microsoft.com/office/officeart/2005/8/layout/cycle8"/>
    <dgm:cxn modelId="{8BD67857-5E1D-4A7D-A7B4-6F743F398F46}" srcId="{59B6784D-31AD-4441-B81F-CA84D7F300F3}" destId="{83A5250C-0339-4023-9B3D-87188864D590}" srcOrd="4" destOrd="0" parTransId="{42C5C6EA-6946-417A-BF0E-A937C2FB7610}" sibTransId="{43A7A60A-4318-44CC-81BF-6701DFF76C99}"/>
    <dgm:cxn modelId="{511F9EB7-8650-4631-9695-A21E653DAF6C}" type="presOf" srcId="{E4362BDD-14EE-4840-B1E2-1243E5F38C10}" destId="{27007627-43F5-45DE-AF03-BD709BE0E241}" srcOrd="0" destOrd="0" presId="urn:microsoft.com/office/officeart/2005/8/layout/cycle8"/>
    <dgm:cxn modelId="{04506BFB-53B5-4A6F-AE18-E298CB883A73}" srcId="{59B6784D-31AD-4441-B81F-CA84D7F300F3}" destId="{CDADEEF3-FD17-4B5E-863F-9A17DB0CB5B2}" srcOrd="1" destOrd="0" parTransId="{FAB162E4-EE6C-4DE5-9548-ABE8C02B4406}" sibTransId="{271AF66F-A3C2-4386-8623-6ACABC23E0CC}"/>
    <dgm:cxn modelId="{C920EBFC-47FD-4FF6-9EC1-2A6FDC8CA1E7}" type="presOf" srcId="{D16FB413-A138-43FB-A32A-5D67476627FA}" destId="{517D2F93-D569-4722-909C-DD971C9DADA2}" srcOrd="0" destOrd="0" presId="urn:microsoft.com/office/officeart/2005/8/layout/cycle8"/>
    <dgm:cxn modelId="{C7C757CD-BFEA-4730-9A9A-1E567B0BD0E5}" type="presParOf" srcId="{4E4E2B4C-95CE-4C01-B58F-C8BB378882C0}" destId="{43B33A04-BD50-49E0-8197-0F6A73F2B67A}" srcOrd="0" destOrd="0" presId="urn:microsoft.com/office/officeart/2005/8/layout/cycle8"/>
    <dgm:cxn modelId="{879AD2FD-2D59-4B18-AC1A-5F0814E21665}" type="presParOf" srcId="{4E4E2B4C-95CE-4C01-B58F-C8BB378882C0}" destId="{25720B46-7465-4BAF-AECE-D34818D056D3}" srcOrd="1" destOrd="0" presId="urn:microsoft.com/office/officeart/2005/8/layout/cycle8"/>
    <dgm:cxn modelId="{73ABCCF2-002F-404C-8F2D-4AC635797454}" type="presParOf" srcId="{4E4E2B4C-95CE-4C01-B58F-C8BB378882C0}" destId="{29F9922C-0290-4E89-A885-6769E172BE12}" srcOrd="2" destOrd="0" presId="urn:microsoft.com/office/officeart/2005/8/layout/cycle8"/>
    <dgm:cxn modelId="{38BF8C7E-043B-411C-8812-AB5FAEDC9FDF}" type="presParOf" srcId="{4E4E2B4C-95CE-4C01-B58F-C8BB378882C0}" destId="{F1D48BD6-473D-4FF7-8FFC-AB97EC8090DB}" srcOrd="3" destOrd="0" presId="urn:microsoft.com/office/officeart/2005/8/layout/cycle8"/>
    <dgm:cxn modelId="{8186271E-4B00-4D5A-BD16-4A88A73B5C8F}" type="presParOf" srcId="{4E4E2B4C-95CE-4C01-B58F-C8BB378882C0}" destId="{6EA25885-DC8E-49CC-90A1-D4AA3D374CE8}" srcOrd="4" destOrd="0" presId="urn:microsoft.com/office/officeart/2005/8/layout/cycle8"/>
    <dgm:cxn modelId="{68698988-508F-48A6-BD34-EA386908CB0F}" type="presParOf" srcId="{4E4E2B4C-95CE-4C01-B58F-C8BB378882C0}" destId="{DB70B422-059A-4F4B-9BB1-4A824B2AEA03}" srcOrd="5" destOrd="0" presId="urn:microsoft.com/office/officeart/2005/8/layout/cycle8"/>
    <dgm:cxn modelId="{C5B25F99-E752-4BC2-BCD0-09A2EEEB13AA}" type="presParOf" srcId="{4E4E2B4C-95CE-4C01-B58F-C8BB378882C0}" destId="{4A23E160-AAC8-4AA7-B45F-0FDEB543B18F}" srcOrd="6" destOrd="0" presId="urn:microsoft.com/office/officeart/2005/8/layout/cycle8"/>
    <dgm:cxn modelId="{AFDFDC52-52D4-488A-A059-1385413C4EE7}" type="presParOf" srcId="{4E4E2B4C-95CE-4C01-B58F-C8BB378882C0}" destId="{9BEDA55A-3ECC-4251-98EF-FAEA5F029FDF}" srcOrd="7" destOrd="0" presId="urn:microsoft.com/office/officeart/2005/8/layout/cycle8"/>
    <dgm:cxn modelId="{FCAD069E-B390-47A1-9430-15B516551C54}" type="presParOf" srcId="{4E4E2B4C-95CE-4C01-B58F-C8BB378882C0}" destId="{517D2F93-D569-4722-909C-DD971C9DADA2}" srcOrd="8" destOrd="0" presId="urn:microsoft.com/office/officeart/2005/8/layout/cycle8"/>
    <dgm:cxn modelId="{72C14551-D1A0-4F57-A92D-810173309F7E}" type="presParOf" srcId="{4E4E2B4C-95CE-4C01-B58F-C8BB378882C0}" destId="{6DE94648-4240-4BCF-9938-60FBC0F3F10B}" srcOrd="9" destOrd="0" presId="urn:microsoft.com/office/officeart/2005/8/layout/cycle8"/>
    <dgm:cxn modelId="{89AB0299-4C8B-4764-ACD2-C44E9A57B10A}" type="presParOf" srcId="{4E4E2B4C-95CE-4C01-B58F-C8BB378882C0}" destId="{82B11661-50B8-4A26-A2ED-852E43815007}" srcOrd="10" destOrd="0" presId="urn:microsoft.com/office/officeart/2005/8/layout/cycle8"/>
    <dgm:cxn modelId="{EC0B935B-ED10-492D-9B60-616A4240C853}" type="presParOf" srcId="{4E4E2B4C-95CE-4C01-B58F-C8BB378882C0}" destId="{5BD59DF3-16FA-48DA-9169-F8D145D32C78}" srcOrd="11" destOrd="0" presId="urn:microsoft.com/office/officeart/2005/8/layout/cycle8"/>
    <dgm:cxn modelId="{4C7421C1-66A8-4F83-BA74-E462154C12B5}" type="presParOf" srcId="{4E4E2B4C-95CE-4C01-B58F-C8BB378882C0}" destId="{27007627-43F5-45DE-AF03-BD709BE0E241}" srcOrd="12" destOrd="0" presId="urn:microsoft.com/office/officeart/2005/8/layout/cycle8"/>
    <dgm:cxn modelId="{D594FE46-ACCD-40FD-ADF3-719A44125BC1}" type="presParOf" srcId="{4E4E2B4C-95CE-4C01-B58F-C8BB378882C0}" destId="{C7627F9F-E6C0-435F-A0ED-49C3F9548D0A}" srcOrd="13" destOrd="0" presId="urn:microsoft.com/office/officeart/2005/8/layout/cycle8"/>
    <dgm:cxn modelId="{3A3F1695-0FF3-4252-8833-850F1FE2F086}" type="presParOf" srcId="{4E4E2B4C-95CE-4C01-B58F-C8BB378882C0}" destId="{6FDC581C-41FC-4899-B4F2-4F44E7275867}" srcOrd="14" destOrd="0" presId="urn:microsoft.com/office/officeart/2005/8/layout/cycle8"/>
    <dgm:cxn modelId="{87F09FC5-3714-432D-8C21-BAD6A2D171F3}" type="presParOf" srcId="{4E4E2B4C-95CE-4C01-B58F-C8BB378882C0}" destId="{EF184DBE-3088-4A7F-A043-8AFC52B12064}" srcOrd="15" destOrd="0" presId="urn:microsoft.com/office/officeart/2005/8/layout/cycle8"/>
    <dgm:cxn modelId="{E7868352-BA25-4E2B-AD79-11B2ABA171D1}" type="presParOf" srcId="{4E4E2B4C-95CE-4C01-B58F-C8BB378882C0}" destId="{C08A0BC3-937D-4561-961A-9EFA6488463E}" srcOrd="16" destOrd="0" presId="urn:microsoft.com/office/officeart/2005/8/layout/cycle8"/>
    <dgm:cxn modelId="{336C7BB6-FCF7-4A66-AB8A-F83D5DBD0519}" type="presParOf" srcId="{4E4E2B4C-95CE-4C01-B58F-C8BB378882C0}" destId="{1E06E19F-A1F3-48A0-808E-2AAB7F48EDA0}" srcOrd="17" destOrd="0" presId="urn:microsoft.com/office/officeart/2005/8/layout/cycle8"/>
    <dgm:cxn modelId="{E729EE7E-E7A4-47C9-BB2D-63877E1EDAEB}" type="presParOf" srcId="{4E4E2B4C-95CE-4C01-B58F-C8BB378882C0}" destId="{F67B3928-2BC8-403D-ABA1-134E0421C597}" srcOrd="18" destOrd="0" presId="urn:microsoft.com/office/officeart/2005/8/layout/cycle8"/>
    <dgm:cxn modelId="{1C0ADB08-4B44-4E5C-BFB2-FD3C6ADBF03A}" type="presParOf" srcId="{4E4E2B4C-95CE-4C01-B58F-C8BB378882C0}" destId="{A8AB413A-F704-4C38-84EE-28B243B06453}" srcOrd="19" destOrd="0" presId="urn:microsoft.com/office/officeart/2005/8/layout/cycle8"/>
    <dgm:cxn modelId="{89DF78A7-80D0-4C3F-8132-3A61C6D2EF98}" type="presParOf" srcId="{4E4E2B4C-95CE-4C01-B58F-C8BB378882C0}" destId="{3D90FA1B-FD2B-41E6-AE92-76890F2F7554}" srcOrd="20" destOrd="0" presId="urn:microsoft.com/office/officeart/2005/8/layout/cycle8"/>
    <dgm:cxn modelId="{389F0F4F-E12C-441A-BD09-6DBE7341E95B}" type="presParOf" srcId="{4E4E2B4C-95CE-4C01-B58F-C8BB378882C0}" destId="{2F51259B-40C8-4F99-A636-B7B383B16E54}" srcOrd="21" destOrd="0" presId="urn:microsoft.com/office/officeart/2005/8/layout/cycle8"/>
    <dgm:cxn modelId="{CA8DEE7F-689A-4B98-90DC-0F8D1C7654F5}" type="presParOf" srcId="{4E4E2B4C-95CE-4C01-B58F-C8BB378882C0}" destId="{32598894-0F50-46DB-8407-9773D7BEC182}" srcOrd="22" destOrd="0" presId="urn:microsoft.com/office/officeart/2005/8/layout/cycle8"/>
    <dgm:cxn modelId="{78368545-749A-4D81-9A1D-CB21920BB8A4}" type="presParOf" srcId="{4E4E2B4C-95CE-4C01-B58F-C8BB378882C0}" destId="{83F4D947-92D7-4D5D-8E3D-2F52573A9231}" srcOrd="23" destOrd="0" presId="urn:microsoft.com/office/officeart/2005/8/layout/cycle8"/>
    <dgm:cxn modelId="{76375B9F-C72A-409D-ABF0-4BB65BFD8A18}" type="presParOf" srcId="{4E4E2B4C-95CE-4C01-B58F-C8BB378882C0}" destId="{394CDBBC-5506-4615-B67D-616B0B435284}" srcOrd="24" destOrd="0" presId="urn:microsoft.com/office/officeart/2005/8/layout/cycle8"/>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B6784D-31AD-4441-B81F-CA84D7F300F3}" type="doc">
      <dgm:prSet loTypeId="urn:microsoft.com/office/officeart/2005/8/layout/cycle8" loCatId="cycle" qsTypeId="urn:microsoft.com/office/officeart/2005/8/quickstyle/3d5" qsCatId="3D" csTypeId="urn:microsoft.com/office/officeart/2005/8/colors/colorful3" csCatId="colorful" phldr="1"/>
      <dgm:spPr/>
      <dgm:t>
        <a:bodyPr/>
        <a:lstStyle/>
        <a:p>
          <a:endParaRPr lang="en-US"/>
        </a:p>
      </dgm:t>
    </dgm:pt>
    <dgm:pt modelId="{BF0E6FBA-66A6-4C89-AEBD-2742F8794093}">
      <dgm:prSet/>
      <dgm:spPr>
        <a:solidFill>
          <a:schemeClr val="accent4"/>
        </a:solidFill>
      </dgm:spPr>
      <dgm:t>
        <a:bodyPr/>
        <a:lstStyle/>
        <a:p>
          <a:r>
            <a:rPr lang="en-US" dirty="0"/>
            <a:t>Business Protection</a:t>
          </a:r>
        </a:p>
      </dgm:t>
    </dgm:pt>
    <dgm:pt modelId="{3DEDC2F2-80A4-420C-9BB5-1A64AA8D2CB8}" type="parTrans" cxnId="{CCFDCF6B-6DE6-40E8-BECB-9BAFE88B357B}">
      <dgm:prSet/>
      <dgm:spPr/>
      <dgm:t>
        <a:bodyPr/>
        <a:lstStyle/>
        <a:p>
          <a:endParaRPr lang="en-US"/>
        </a:p>
      </dgm:t>
    </dgm:pt>
    <dgm:pt modelId="{4E09895E-FFAF-4AF8-BC5E-47A202A508F8}" type="sibTrans" cxnId="{CCFDCF6B-6DE6-40E8-BECB-9BAFE88B357B}">
      <dgm:prSet/>
      <dgm:spPr/>
      <dgm:t>
        <a:bodyPr/>
        <a:lstStyle/>
        <a:p>
          <a:endParaRPr lang="en-US"/>
        </a:p>
      </dgm:t>
    </dgm:pt>
    <dgm:pt modelId="{CDADEEF3-FD17-4B5E-863F-9A17DB0CB5B2}">
      <dgm:prSet/>
      <dgm:spPr>
        <a:solidFill>
          <a:schemeClr val="accent2"/>
        </a:solidFill>
      </dgm:spPr>
      <dgm:t>
        <a:bodyPr/>
        <a:lstStyle/>
        <a:p>
          <a:r>
            <a:rPr lang="en-GB" dirty="0"/>
            <a:t>Retirement Relief</a:t>
          </a:r>
          <a:endParaRPr lang="en-US" dirty="0"/>
        </a:p>
      </dgm:t>
    </dgm:pt>
    <dgm:pt modelId="{FAB162E4-EE6C-4DE5-9548-ABE8C02B4406}" type="parTrans" cxnId="{04506BFB-53B5-4A6F-AE18-E298CB883A73}">
      <dgm:prSet/>
      <dgm:spPr/>
      <dgm:t>
        <a:bodyPr/>
        <a:lstStyle/>
        <a:p>
          <a:endParaRPr lang="en-US"/>
        </a:p>
      </dgm:t>
    </dgm:pt>
    <dgm:pt modelId="{271AF66F-A3C2-4386-8623-6ACABC23E0CC}" type="sibTrans" cxnId="{04506BFB-53B5-4A6F-AE18-E298CB883A73}">
      <dgm:prSet/>
      <dgm:spPr/>
      <dgm:t>
        <a:bodyPr/>
        <a:lstStyle/>
        <a:p>
          <a:endParaRPr lang="en-US"/>
        </a:p>
      </dgm:t>
    </dgm:pt>
    <dgm:pt modelId="{D16FB413-A138-43FB-A32A-5D67476627FA}">
      <dgm:prSet/>
      <dgm:spPr>
        <a:solidFill>
          <a:schemeClr val="accent2"/>
        </a:solidFill>
      </dgm:spPr>
      <dgm:t>
        <a:bodyPr/>
        <a:lstStyle/>
        <a:p>
          <a:r>
            <a:rPr lang="en-GB" dirty="0"/>
            <a:t>Business Relief</a:t>
          </a:r>
          <a:endParaRPr lang="en-US" dirty="0"/>
        </a:p>
      </dgm:t>
    </dgm:pt>
    <dgm:pt modelId="{B95C6F8F-6AE1-4A43-8C23-B6BDB8CF5BD2}" type="parTrans" cxnId="{BAA38F32-6753-4FB9-9C36-DA458A0271AD}">
      <dgm:prSet/>
      <dgm:spPr/>
      <dgm:t>
        <a:bodyPr/>
        <a:lstStyle/>
        <a:p>
          <a:endParaRPr lang="en-US"/>
        </a:p>
      </dgm:t>
    </dgm:pt>
    <dgm:pt modelId="{661C903C-54D5-4FE0-BA12-625BA0F1AB43}" type="sibTrans" cxnId="{BAA38F32-6753-4FB9-9C36-DA458A0271AD}">
      <dgm:prSet/>
      <dgm:spPr/>
      <dgm:t>
        <a:bodyPr/>
        <a:lstStyle/>
        <a:p>
          <a:endParaRPr lang="en-US"/>
        </a:p>
      </dgm:t>
    </dgm:pt>
    <dgm:pt modelId="{E4362BDD-14EE-4840-B1E2-1243E5F38C10}">
      <dgm:prSet/>
      <dgm:spPr>
        <a:solidFill>
          <a:schemeClr val="accent2"/>
        </a:solidFill>
      </dgm:spPr>
      <dgm:t>
        <a:bodyPr/>
        <a:lstStyle/>
        <a:p>
          <a:r>
            <a:rPr lang="en-GB" dirty="0"/>
            <a:t>Succession Strategy</a:t>
          </a:r>
          <a:endParaRPr lang="en-US" dirty="0"/>
        </a:p>
      </dgm:t>
    </dgm:pt>
    <dgm:pt modelId="{80CE0CD7-92B7-4481-9425-21861DE54E19}" type="parTrans" cxnId="{361FDB11-689E-4526-812D-BFA4BCC4A698}">
      <dgm:prSet/>
      <dgm:spPr/>
      <dgm:t>
        <a:bodyPr/>
        <a:lstStyle/>
        <a:p>
          <a:endParaRPr lang="en-US"/>
        </a:p>
      </dgm:t>
    </dgm:pt>
    <dgm:pt modelId="{522C1353-7AFA-4CF7-9958-CADB93945AAE}" type="sibTrans" cxnId="{361FDB11-689E-4526-812D-BFA4BCC4A698}">
      <dgm:prSet/>
      <dgm:spPr/>
      <dgm:t>
        <a:bodyPr/>
        <a:lstStyle/>
        <a:p>
          <a:endParaRPr lang="en-US"/>
        </a:p>
      </dgm:t>
    </dgm:pt>
    <dgm:pt modelId="{83A5250C-0339-4023-9B3D-87188864D590}">
      <dgm:prSet/>
      <dgm:spPr>
        <a:solidFill>
          <a:schemeClr val="accent2"/>
        </a:solidFill>
      </dgm:spPr>
      <dgm:t>
        <a:bodyPr/>
        <a:lstStyle/>
        <a:p>
          <a:r>
            <a:rPr lang="en-GB" dirty="0"/>
            <a:t>Inheritance Planning</a:t>
          </a:r>
          <a:endParaRPr lang="en-US" dirty="0"/>
        </a:p>
      </dgm:t>
    </dgm:pt>
    <dgm:pt modelId="{42C5C6EA-6946-417A-BF0E-A937C2FB7610}" type="parTrans" cxnId="{8BD67857-5E1D-4A7D-A7B4-6F743F398F46}">
      <dgm:prSet/>
      <dgm:spPr/>
      <dgm:t>
        <a:bodyPr/>
        <a:lstStyle/>
        <a:p>
          <a:endParaRPr lang="en-US"/>
        </a:p>
      </dgm:t>
    </dgm:pt>
    <dgm:pt modelId="{43A7A60A-4318-44CC-81BF-6701DFF76C99}" type="sibTrans" cxnId="{8BD67857-5E1D-4A7D-A7B4-6F743F398F46}">
      <dgm:prSet/>
      <dgm:spPr/>
      <dgm:t>
        <a:bodyPr/>
        <a:lstStyle/>
        <a:p>
          <a:endParaRPr lang="en-US"/>
        </a:p>
      </dgm:t>
    </dgm:pt>
    <dgm:pt modelId="{4E4E2B4C-95CE-4C01-B58F-C8BB378882C0}" type="pres">
      <dgm:prSet presAssocID="{59B6784D-31AD-4441-B81F-CA84D7F300F3}" presName="compositeShape" presStyleCnt="0">
        <dgm:presLayoutVars>
          <dgm:chMax val="7"/>
          <dgm:dir/>
          <dgm:resizeHandles val="exact"/>
        </dgm:presLayoutVars>
      </dgm:prSet>
      <dgm:spPr/>
    </dgm:pt>
    <dgm:pt modelId="{43B33A04-BD50-49E0-8197-0F6A73F2B67A}" type="pres">
      <dgm:prSet presAssocID="{59B6784D-31AD-4441-B81F-CA84D7F300F3}" presName="wedge1" presStyleLbl="node1" presStyleIdx="0" presStyleCnt="5"/>
      <dgm:spPr/>
    </dgm:pt>
    <dgm:pt modelId="{25720B46-7465-4BAF-AECE-D34818D056D3}" type="pres">
      <dgm:prSet presAssocID="{59B6784D-31AD-4441-B81F-CA84D7F300F3}" presName="dummy1a" presStyleCnt="0"/>
      <dgm:spPr/>
    </dgm:pt>
    <dgm:pt modelId="{29F9922C-0290-4E89-A885-6769E172BE12}" type="pres">
      <dgm:prSet presAssocID="{59B6784D-31AD-4441-B81F-CA84D7F300F3}" presName="dummy1b" presStyleCnt="0"/>
      <dgm:spPr/>
    </dgm:pt>
    <dgm:pt modelId="{F1D48BD6-473D-4FF7-8FFC-AB97EC8090DB}" type="pres">
      <dgm:prSet presAssocID="{59B6784D-31AD-4441-B81F-CA84D7F300F3}" presName="wedge1Tx" presStyleLbl="node1" presStyleIdx="0" presStyleCnt="5">
        <dgm:presLayoutVars>
          <dgm:chMax val="0"/>
          <dgm:chPref val="0"/>
          <dgm:bulletEnabled val="1"/>
        </dgm:presLayoutVars>
      </dgm:prSet>
      <dgm:spPr/>
    </dgm:pt>
    <dgm:pt modelId="{6EA25885-DC8E-49CC-90A1-D4AA3D374CE8}" type="pres">
      <dgm:prSet presAssocID="{59B6784D-31AD-4441-B81F-CA84D7F300F3}" presName="wedge2" presStyleLbl="node1" presStyleIdx="1" presStyleCnt="5"/>
      <dgm:spPr/>
    </dgm:pt>
    <dgm:pt modelId="{DB70B422-059A-4F4B-9BB1-4A824B2AEA03}" type="pres">
      <dgm:prSet presAssocID="{59B6784D-31AD-4441-B81F-CA84D7F300F3}" presName="dummy2a" presStyleCnt="0"/>
      <dgm:spPr/>
    </dgm:pt>
    <dgm:pt modelId="{4A23E160-AAC8-4AA7-B45F-0FDEB543B18F}" type="pres">
      <dgm:prSet presAssocID="{59B6784D-31AD-4441-B81F-CA84D7F300F3}" presName="dummy2b" presStyleCnt="0"/>
      <dgm:spPr/>
    </dgm:pt>
    <dgm:pt modelId="{9BEDA55A-3ECC-4251-98EF-FAEA5F029FDF}" type="pres">
      <dgm:prSet presAssocID="{59B6784D-31AD-4441-B81F-CA84D7F300F3}" presName="wedge2Tx" presStyleLbl="node1" presStyleIdx="1" presStyleCnt="5">
        <dgm:presLayoutVars>
          <dgm:chMax val="0"/>
          <dgm:chPref val="0"/>
          <dgm:bulletEnabled val="1"/>
        </dgm:presLayoutVars>
      </dgm:prSet>
      <dgm:spPr/>
    </dgm:pt>
    <dgm:pt modelId="{517D2F93-D569-4722-909C-DD971C9DADA2}" type="pres">
      <dgm:prSet presAssocID="{59B6784D-31AD-4441-B81F-CA84D7F300F3}" presName="wedge3" presStyleLbl="node1" presStyleIdx="2" presStyleCnt="5"/>
      <dgm:spPr/>
    </dgm:pt>
    <dgm:pt modelId="{6DE94648-4240-4BCF-9938-60FBC0F3F10B}" type="pres">
      <dgm:prSet presAssocID="{59B6784D-31AD-4441-B81F-CA84D7F300F3}" presName="dummy3a" presStyleCnt="0"/>
      <dgm:spPr/>
    </dgm:pt>
    <dgm:pt modelId="{82B11661-50B8-4A26-A2ED-852E43815007}" type="pres">
      <dgm:prSet presAssocID="{59B6784D-31AD-4441-B81F-CA84D7F300F3}" presName="dummy3b" presStyleCnt="0"/>
      <dgm:spPr/>
    </dgm:pt>
    <dgm:pt modelId="{5BD59DF3-16FA-48DA-9169-F8D145D32C78}" type="pres">
      <dgm:prSet presAssocID="{59B6784D-31AD-4441-B81F-CA84D7F300F3}" presName="wedge3Tx" presStyleLbl="node1" presStyleIdx="2" presStyleCnt="5">
        <dgm:presLayoutVars>
          <dgm:chMax val="0"/>
          <dgm:chPref val="0"/>
          <dgm:bulletEnabled val="1"/>
        </dgm:presLayoutVars>
      </dgm:prSet>
      <dgm:spPr/>
    </dgm:pt>
    <dgm:pt modelId="{27007627-43F5-45DE-AF03-BD709BE0E241}" type="pres">
      <dgm:prSet presAssocID="{59B6784D-31AD-4441-B81F-CA84D7F300F3}" presName="wedge4" presStyleLbl="node1" presStyleIdx="3" presStyleCnt="5"/>
      <dgm:spPr/>
    </dgm:pt>
    <dgm:pt modelId="{C7627F9F-E6C0-435F-A0ED-49C3F9548D0A}" type="pres">
      <dgm:prSet presAssocID="{59B6784D-31AD-4441-B81F-CA84D7F300F3}" presName="dummy4a" presStyleCnt="0"/>
      <dgm:spPr/>
    </dgm:pt>
    <dgm:pt modelId="{6FDC581C-41FC-4899-B4F2-4F44E7275867}" type="pres">
      <dgm:prSet presAssocID="{59B6784D-31AD-4441-B81F-CA84D7F300F3}" presName="dummy4b" presStyleCnt="0"/>
      <dgm:spPr/>
    </dgm:pt>
    <dgm:pt modelId="{EF184DBE-3088-4A7F-A043-8AFC52B12064}" type="pres">
      <dgm:prSet presAssocID="{59B6784D-31AD-4441-B81F-CA84D7F300F3}" presName="wedge4Tx" presStyleLbl="node1" presStyleIdx="3" presStyleCnt="5">
        <dgm:presLayoutVars>
          <dgm:chMax val="0"/>
          <dgm:chPref val="0"/>
          <dgm:bulletEnabled val="1"/>
        </dgm:presLayoutVars>
      </dgm:prSet>
      <dgm:spPr/>
    </dgm:pt>
    <dgm:pt modelId="{C08A0BC3-937D-4561-961A-9EFA6488463E}" type="pres">
      <dgm:prSet presAssocID="{59B6784D-31AD-4441-B81F-CA84D7F300F3}" presName="wedge5" presStyleLbl="node1" presStyleIdx="4" presStyleCnt="5" custLinFactNeighborX="1308" custLinFactNeighborY="718"/>
      <dgm:spPr/>
    </dgm:pt>
    <dgm:pt modelId="{1E06E19F-A1F3-48A0-808E-2AAB7F48EDA0}" type="pres">
      <dgm:prSet presAssocID="{59B6784D-31AD-4441-B81F-CA84D7F300F3}" presName="dummy5a" presStyleCnt="0"/>
      <dgm:spPr/>
    </dgm:pt>
    <dgm:pt modelId="{F67B3928-2BC8-403D-ABA1-134E0421C597}" type="pres">
      <dgm:prSet presAssocID="{59B6784D-31AD-4441-B81F-CA84D7F300F3}" presName="dummy5b" presStyleCnt="0"/>
      <dgm:spPr/>
    </dgm:pt>
    <dgm:pt modelId="{A8AB413A-F704-4C38-84EE-28B243B06453}" type="pres">
      <dgm:prSet presAssocID="{59B6784D-31AD-4441-B81F-CA84D7F300F3}" presName="wedge5Tx" presStyleLbl="node1" presStyleIdx="4" presStyleCnt="5">
        <dgm:presLayoutVars>
          <dgm:chMax val="0"/>
          <dgm:chPref val="0"/>
          <dgm:bulletEnabled val="1"/>
        </dgm:presLayoutVars>
      </dgm:prSet>
      <dgm:spPr/>
    </dgm:pt>
    <dgm:pt modelId="{3D90FA1B-FD2B-41E6-AE92-76890F2F7554}" type="pres">
      <dgm:prSet presAssocID="{4E09895E-FFAF-4AF8-BC5E-47A202A508F8}" presName="arrowWedge1" presStyleLbl="fgSibTrans2D1" presStyleIdx="0" presStyleCnt="5"/>
      <dgm:spPr/>
    </dgm:pt>
    <dgm:pt modelId="{2F51259B-40C8-4F99-A636-B7B383B16E54}" type="pres">
      <dgm:prSet presAssocID="{271AF66F-A3C2-4386-8623-6ACABC23E0CC}" presName="arrowWedge2" presStyleLbl="fgSibTrans2D1" presStyleIdx="1" presStyleCnt="5"/>
      <dgm:spPr/>
    </dgm:pt>
    <dgm:pt modelId="{32598894-0F50-46DB-8407-9773D7BEC182}" type="pres">
      <dgm:prSet presAssocID="{661C903C-54D5-4FE0-BA12-625BA0F1AB43}" presName="arrowWedge3" presStyleLbl="fgSibTrans2D1" presStyleIdx="2" presStyleCnt="5"/>
      <dgm:spPr/>
    </dgm:pt>
    <dgm:pt modelId="{83F4D947-92D7-4D5D-8E3D-2F52573A9231}" type="pres">
      <dgm:prSet presAssocID="{522C1353-7AFA-4CF7-9958-CADB93945AAE}" presName="arrowWedge4" presStyleLbl="fgSibTrans2D1" presStyleIdx="3" presStyleCnt="5"/>
      <dgm:spPr/>
    </dgm:pt>
    <dgm:pt modelId="{394CDBBC-5506-4615-B67D-616B0B435284}" type="pres">
      <dgm:prSet presAssocID="{43A7A60A-4318-44CC-81BF-6701DFF76C99}" presName="arrowWedge5" presStyleLbl="fgSibTrans2D1" presStyleIdx="4" presStyleCnt="5"/>
      <dgm:spPr/>
    </dgm:pt>
  </dgm:ptLst>
  <dgm:cxnLst>
    <dgm:cxn modelId="{74123E04-32EE-4EB9-AEF6-1AA54B53FC27}" type="presOf" srcId="{BF0E6FBA-66A6-4C89-AEBD-2742F8794093}" destId="{F1D48BD6-473D-4FF7-8FFC-AB97EC8090DB}" srcOrd="1" destOrd="0" presId="urn:microsoft.com/office/officeart/2005/8/layout/cycle8"/>
    <dgm:cxn modelId="{A80AF906-D133-4C72-A134-B81B5509C32C}" type="presOf" srcId="{83A5250C-0339-4023-9B3D-87188864D590}" destId="{C08A0BC3-937D-4561-961A-9EFA6488463E}" srcOrd="0" destOrd="0" presId="urn:microsoft.com/office/officeart/2005/8/layout/cycle8"/>
    <dgm:cxn modelId="{500AA511-9C99-4EDC-8AF0-9EA6A526D31B}" type="presOf" srcId="{E4362BDD-14EE-4840-B1E2-1243E5F38C10}" destId="{EF184DBE-3088-4A7F-A043-8AFC52B12064}" srcOrd="1" destOrd="0" presId="urn:microsoft.com/office/officeart/2005/8/layout/cycle8"/>
    <dgm:cxn modelId="{361FDB11-689E-4526-812D-BFA4BCC4A698}" srcId="{59B6784D-31AD-4441-B81F-CA84D7F300F3}" destId="{E4362BDD-14EE-4840-B1E2-1243E5F38C10}" srcOrd="3" destOrd="0" parTransId="{80CE0CD7-92B7-4481-9425-21861DE54E19}" sibTransId="{522C1353-7AFA-4CF7-9958-CADB93945AAE}"/>
    <dgm:cxn modelId="{CA903419-E367-43B8-BDF0-AC273B7C9B18}" type="presOf" srcId="{D16FB413-A138-43FB-A32A-5D67476627FA}" destId="{5BD59DF3-16FA-48DA-9169-F8D145D32C78}" srcOrd="1" destOrd="0" presId="urn:microsoft.com/office/officeart/2005/8/layout/cycle8"/>
    <dgm:cxn modelId="{9F173822-C25D-488E-B463-CC1A8B65A359}" type="presOf" srcId="{CDADEEF3-FD17-4B5E-863F-9A17DB0CB5B2}" destId="{6EA25885-DC8E-49CC-90A1-D4AA3D374CE8}" srcOrd="0" destOrd="0" presId="urn:microsoft.com/office/officeart/2005/8/layout/cycle8"/>
    <dgm:cxn modelId="{BAA38F32-6753-4FB9-9C36-DA458A0271AD}" srcId="{59B6784D-31AD-4441-B81F-CA84D7F300F3}" destId="{D16FB413-A138-43FB-A32A-5D67476627FA}" srcOrd="2" destOrd="0" parTransId="{B95C6F8F-6AE1-4A43-8C23-B6BDB8CF5BD2}" sibTransId="{661C903C-54D5-4FE0-BA12-625BA0F1AB43}"/>
    <dgm:cxn modelId="{BCF87264-1AA2-4101-BDA8-D9389CA664AF}" type="presOf" srcId="{BF0E6FBA-66A6-4C89-AEBD-2742F8794093}" destId="{43B33A04-BD50-49E0-8197-0F6A73F2B67A}" srcOrd="0" destOrd="0" presId="urn:microsoft.com/office/officeart/2005/8/layout/cycle8"/>
    <dgm:cxn modelId="{CCFDCF6B-6DE6-40E8-BECB-9BAFE88B357B}" srcId="{59B6784D-31AD-4441-B81F-CA84D7F300F3}" destId="{BF0E6FBA-66A6-4C89-AEBD-2742F8794093}" srcOrd="0" destOrd="0" parTransId="{3DEDC2F2-80A4-420C-9BB5-1A64AA8D2CB8}" sibTransId="{4E09895E-FFAF-4AF8-BC5E-47A202A508F8}"/>
    <dgm:cxn modelId="{2549746D-5D2E-4C48-8A3C-BC859A5B351B}" type="presOf" srcId="{CDADEEF3-FD17-4B5E-863F-9A17DB0CB5B2}" destId="{9BEDA55A-3ECC-4251-98EF-FAEA5F029FDF}" srcOrd="1" destOrd="0" presId="urn:microsoft.com/office/officeart/2005/8/layout/cycle8"/>
    <dgm:cxn modelId="{EF423673-02BA-4AFE-9CA0-9BB450920E6D}" type="presOf" srcId="{83A5250C-0339-4023-9B3D-87188864D590}" destId="{A8AB413A-F704-4C38-84EE-28B243B06453}" srcOrd="1" destOrd="0" presId="urn:microsoft.com/office/officeart/2005/8/layout/cycle8"/>
    <dgm:cxn modelId="{65382A75-10A4-4273-B611-7CAC9F16B8DB}" type="presOf" srcId="{59B6784D-31AD-4441-B81F-CA84D7F300F3}" destId="{4E4E2B4C-95CE-4C01-B58F-C8BB378882C0}" srcOrd="0" destOrd="0" presId="urn:microsoft.com/office/officeart/2005/8/layout/cycle8"/>
    <dgm:cxn modelId="{8BD67857-5E1D-4A7D-A7B4-6F743F398F46}" srcId="{59B6784D-31AD-4441-B81F-CA84D7F300F3}" destId="{83A5250C-0339-4023-9B3D-87188864D590}" srcOrd="4" destOrd="0" parTransId="{42C5C6EA-6946-417A-BF0E-A937C2FB7610}" sibTransId="{43A7A60A-4318-44CC-81BF-6701DFF76C99}"/>
    <dgm:cxn modelId="{511F9EB7-8650-4631-9695-A21E653DAF6C}" type="presOf" srcId="{E4362BDD-14EE-4840-B1E2-1243E5F38C10}" destId="{27007627-43F5-45DE-AF03-BD709BE0E241}" srcOrd="0" destOrd="0" presId="urn:microsoft.com/office/officeart/2005/8/layout/cycle8"/>
    <dgm:cxn modelId="{04506BFB-53B5-4A6F-AE18-E298CB883A73}" srcId="{59B6784D-31AD-4441-B81F-CA84D7F300F3}" destId="{CDADEEF3-FD17-4B5E-863F-9A17DB0CB5B2}" srcOrd="1" destOrd="0" parTransId="{FAB162E4-EE6C-4DE5-9548-ABE8C02B4406}" sibTransId="{271AF66F-A3C2-4386-8623-6ACABC23E0CC}"/>
    <dgm:cxn modelId="{C920EBFC-47FD-4FF6-9EC1-2A6FDC8CA1E7}" type="presOf" srcId="{D16FB413-A138-43FB-A32A-5D67476627FA}" destId="{517D2F93-D569-4722-909C-DD971C9DADA2}" srcOrd="0" destOrd="0" presId="urn:microsoft.com/office/officeart/2005/8/layout/cycle8"/>
    <dgm:cxn modelId="{C7C757CD-BFEA-4730-9A9A-1E567B0BD0E5}" type="presParOf" srcId="{4E4E2B4C-95CE-4C01-B58F-C8BB378882C0}" destId="{43B33A04-BD50-49E0-8197-0F6A73F2B67A}" srcOrd="0" destOrd="0" presId="urn:microsoft.com/office/officeart/2005/8/layout/cycle8"/>
    <dgm:cxn modelId="{879AD2FD-2D59-4B18-AC1A-5F0814E21665}" type="presParOf" srcId="{4E4E2B4C-95CE-4C01-B58F-C8BB378882C0}" destId="{25720B46-7465-4BAF-AECE-D34818D056D3}" srcOrd="1" destOrd="0" presId="urn:microsoft.com/office/officeart/2005/8/layout/cycle8"/>
    <dgm:cxn modelId="{73ABCCF2-002F-404C-8F2D-4AC635797454}" type="presParOf" srcId="{4E4E2B4C-95CE-4C01-B58F-C8BB378882C0}" destId="{29F9922C-0290-4E89-A885-6769E172BE12}" srcOrd="2" destOrd="0" presId="urn:microsoft.com/office/officeart/2005/8/layout/cycle8"/>
    <dgm:cxn modelId="{38BF8C7E-043B-411C-8812-AB5FAEDC9FDF}" type="presParOf" srcId="{4E4E2B4C-95CE-4C01-B58F-C8BB378882C0}" destId="{F1D48BD6-473D-4FF7-8FFC-AB97EC8090DB}" srcOrd="3" destOrd="0" presId="urn:microsoft.com/office/officeart/2005/8/layout/cycle8"/>
    <dgm:cxn modelId="{8186271E-4B00-4D5A-BD16-4A88A73B5C8F}" type="presParOf" srcId="{4E4E2B4C-95CE-4C01-B58F-C8BB378882C0}" destId="{6EA25885-DC8E-49CC-90A1-D4AA3D374CE8}" srcOrd="4" destOrd="0" presId="urn:microsoft.com/office/officeart/2005/8/layout/cycle8"/>
    <dgm:cxn modelId="{68698988-508F-48A6-BD34-EA386908CB0F}" type="presParOf" srcId="{4E4E2B4C-95CE-4C01-B58F-C8BB378882C0}" destId="{DB70B422-059A-4F4B-9BB1-4A824B2AEA03}" srcOrd="5" destOrd="0" presId="urn:microsoft.com/office/officeart/2005/8/layout/cycle8"/>
    <dgm:cxn modelId="{C5B25F99-E752-4BC2-BCD0-09A2EEEB13AA}" type="presParOf" srcId="{4E4E2B4C-95CE-4C01-B58F-C8BB378882C0}" destId="{4A23E160-AAC8-4AA7-B45F-0FDEB543B18F}" srcOrd="6" destOrd="0" presId="urn:microsoft.com/office/officeart/2005/8/layout/cycle8"/>
    <dgm:cxn modelId="{AFDFDC52-52D4-488A-A059-1385413C4EE7}" type="presParOf" srcId="{4E4E2B4C-95CE-4C01-B58F-C8BB378882C0}" destId="{9BEDA55A-3ECC-4251-98EF-FAEA5F029FDF}" srcOrd="7" destOrd="0" presId="urn:microsoft.com/office/officeart/2005/8/layout/cycle8"/>
    <dgm:cxn modelId="{FCAD069E-B390-47A1-9430-15B516551C54}" type="presParOf" srcId="{4E4E2B4C-95CE-4C01-B58F-C8BB378882C0}" destId="{517D2F93-D569-4722-909C-DD971C9DADA2}" srcOrd="8" destOrd="0" presId="urn:microsoft.com/office/officeart/2005/8/layout/cycle8"/>
    <dgm:cxn modelId="{72C14551-D1A0-4F57-A92D-810173309F7E}" type="presParOf" srcId="{4E4E2B4C-95CE-4C01-B58F-C8BB378882C0}" destId="{6DE94648-4240-4BCF-9938-60FBC0F3F10B}" srcOrd="9" destOrd="0" presId="urn:microsoft.com/office/officeart/2005/8/layout/cycle8"/>
    <dgm:cxn modelId="{89AB0299-4C8B-4764-ACD2-C44E9A57B10A}" type="presParOf" srcId="{4E4E2B4C-95CE-4C01-B58F-C8BB378882C0}" destId="{82B11661-50B8-4A26-A2ED-852E43815007}" srcOrd="10" destOrd="0" presId="urn:microsoft.com/office/officeart/2005/8/layout/cycle8"/>
    <dgm:cxn modelId="{EC0B935B-ED10-492D-9B60-616A4240C853}" type="presParOf" srcId="{4E4E2B4C-95CE-4C01-B58F-C8BB378882C0}" destId="{5BD59DF3-16FA-48DA-9169-F8D145D32C78}" srcOrd="11" destOrd="0" presId="urn:microsoft.com/office/officeart/2005/8/layout/cycle8"/>
    <dgm:cxn modelId="{4C7421C1-66A8-4F83-BA74-E462154C12B5}" type="presParOf" srcId="{4E4E2B4C-95CE-4C01-B58F-C8BB378882C0}" destId="{27007627-43F5-45DE-AF03-BD709BE0E241}" srcOrd="12" destOrd="0" presId="urn:microsoft.com/office/officeart/2005/8/layout/cycle8"/>
    <dgm:cxn modelId="{D594FE46-ACCD-40FD-ADF3-719A44125BC1}" type="presParOf" srcId="{4E4E2B4C-95CE-4C01-B58F-C8BB378882C0}" destId="{C7627F9F-E6C0-435F-A0ED-49C3F9548D0A}" srcOrd="13" destOrd="0" presId="urn:microsoft.com/office/officeart/2005/8/layout/cycle8"/>
    <dgm:cxn modelId="{3A3F1695-0FF3-4252-8833-850F1FE2F086}" type="presParOf" srcId="{4E4E2B4C-95CE-4C01-B58F-C8BB378882C0}" destId="{6FDC581C-41FC-4899-B4F2-4F44E7275867}" srcOrd="14" destOrd="0" presId="urn:microsoft.com/office/officeart/2005/8/layout/cycle8"/>
    <dgm:cxn modelId="{87F09FC5-3714-432D-8C21-BAD6A2D171F3}" type="presParOf" srcId="{4E4E2B4C-95CE-4C01-B58F-C8BB378882C0}" destId="{EF184DBE-3088-4A7F-A043-8AFC52B12064}" srcOrd="15" destOrd="0" presId="urn:microsoft.com/office/officeart/2005/8/layout/cycle8"/>
    <dgm:cxn modelId="{E7868352-BA25-4E2B-AD79-11B2ABA171D1}" type="presParOf" srcId="{4E4E2B4C-95CE-4C01-B58F-C8BB378882C0}" destId="{C08A0BC3-937D-4561-961A-9EFA6488463E}" srcOrd="16" destOrd="0" presId="urn:microsoft.com/office/officeart/2005/8/layout/cycle8"/>
    <dgm:cxn modelId="{336C7BB6-FCF7-4A66-AB8A-F83D5DBD0519}" type="presParOf" srcId="{4E4E2B4C-95CE-4C01-B58F-C8BB378882C0}" destId="{1E06E19F-A1F3-48A0-808E-2AAB7F48EDA0}" srcOrd="17" destOrd="0" presId="urn:microsoft.com/office/officeart/2005/8/layout/cycle8"/>
    <dgm:cxn modelId="{E729EE7E-E7A4-47C9-BB2D-63877E1EDAEB}" type="presParOf" srcId="{4E4E2B4C-95CE-4C01-B58F-C8BB378882C0}" destId="{F67B3928-2BC8-403D-ABA1-134E0421C597}" srcOrd="18" destOrd="0" presId="urn:microsoft.com/office/officeart/2005/8/layout/cycle8"/>
    <dgm:cxn modelId="{1C0ADB08-4B44-4E5C-BFB2-FD3C6ADBF03A}" type="presParOf" srcId="{4E4E2B4C-95CE-4C01-B58F-C8BB378882C0}" destId="{A8AB413A-F704-4C38-84EE-28B243B06453}" srcOrd="19" destOrd="0" presId="urn:microsoft.com/office/officeart/2005/8/layout/cycle8"/>
    <dgm:cxn modelId="{89DF78A7-80D0-4C3F-8132-3A61C6D2EF98}" type="presParOf" srcId="{4E4E2B4C-95CE-4C01-B58F-C8BB378882C0}" destId="{3D90FA1B-FD2B-41E6-AE92-76890F2F7554}" srcOrd="20" destOrd="0" presId="urn:microsoft.com/office/officeart/2005/8/layout/cycle8"/>
    <dgm:cxn modelId="{389F0F4F-E12C-441A-BD09-6DBE7341E95B}" type="presParOf" srcId="{4E4E2B4C-95CE-4C01-B58F-C8BB378882C0}" destId="{2F51259B-40C8-4F99-A636-B7B383B16E54}" srcOrd="21" destOrd="0" presId="urn:microsoft.com/office/officeart/2005/8/layout/cycle8"/>
    <dgm:cxn modelId="{CA8DEE7F-689A-4B98-90DC-0F8D1C7654F5}" type="presParOf" srcId="{4E4E2B4C-95CE-4C01-B58F-C8BB378882C0}" destId="{32598894-0F50-46DB-8407-9773D7BEC182}" srcOrd="22" destOrd="0" presId="urn:microsoft.com/office/officeart/2005/8/layout/cycle8"/>
    <dgm:cxn modelId="{78368545-749A-4D81-9A1D-CB21920BB8A4}" type="presParOf" srcId="{4E4E2B4C-95CE-4C01-B58F-C8BB378882C0}" destId="{83F4D947-92D7-4D5D-8E3D-2F52573A9231}" srcOrd="23" destOrd="0" presId="urn:microsoft.com/office/officeart/2005/8/layout/cycle8"/>
    <dgm:cxn modelId="{76375B9F-C72A-409D-ABF0-4BB65BFD8A18}" type="presParOf" srcId="{4E4E2B4C-95CE-4C01-B58F-C8BB378882C0}" destId="{394CDBBC-5506-4615-B67D-616B0B435284}" srcOrd="24" destOrd="0" presId="urn:microsoft.com/office/officeart/2005/8/layout/cycle8"/>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33A04-BD50-49E0-8197-0F6A73F2B67A}">
      <dsp:nvSpPr>
        <dsp:cNvPr id="0" name=""/>
        <dsp:cNvSpPr/>
      </dsp:nvSpPr>
      <dsp:spPr>
        <a:xfrm>
          <a:off x="405729" y="341782"/>
          <a:ext cx="3712556" cy="3712556"/>
        </a:xfrm>
        <a:prstGeom prst="pie">
          <a:avLst>
            <a:gd name="adj1" fmla="val 16200000"/>
            <a:gd name="adj2" fmla="val 20520000"/>
          </a:avLst>
        </a:prstGeom>
        <a:solidFill>
          <a:schemeClr val="accent2"/>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Business Protection</a:t>
          </a:r>
        </a:p>
      </dsp:txBody>
      <dsp:txXfrm>
        <a:off x="2342446" y="965845"/>
        <a:ext cx="1193321" cy="795547"/>
      </dsp:txXfrm>
    </dsp:sp>
    <dsp:sp modelId="{6EA25885-DC8E-49CC-90A1-D4AA3D374CE8}">
      <dsp:nvSpPr>
        <dsp:cNvPr id="0" name=""/>
        <dsp:cNvSpPr/>
      </dsp:nvSpPr>
      <dsp:spPr>
        <a:xfrm>
          <a:off x="437551" y="440784"/>
          <a:ext cx="3712556" cy="3712556"/>
        </a:xfrm>
        <a:prstGeom prst="pie">
          <a:avLst>
            <a:gd name="adj1" fmla="val 20520000"/>
            <a:gd name="adj2" fmla="val 3240000"/>
          </a:avLst>
        </a:prstGeom>
        <a:solidFill>
          <a:schemeClr val="accent2"/>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Retirement Relief</a:t>
          </a:r>
          <a:endParaRPr lang="en-US" sz="1800" kern="1200" dirty="0"/>
        </a:p>
      </dsp:txBody>
      <dsp:txXfrm>
        <a:off x="2828614" y="2137068"/>
        <a:ext cx="1104927" cy="883942"/>
      </dsp:txXfrm>
    </dsp:sp>
    <dsp:sp modelId="{517D2F93-D569-4722-909C-DD971C9DADA2}">
      <dsp:nvSpPr>
        <dsp:cNvPr id="0" name=""/>
        <dsp:cNvSpPr/>
      </dsp:nvSpPr>
      <dsp:spPr>
        <a:xfrm>
          <a:off x="353576" y="501776"/>
          <a:ext cx="3712556" cy="3712556"/>
        </a:xfrm>
        <a:prstGeom prst="pie">
          <a:avLst>
            <a:gd name="adj1" fmla="val 3240000"/>
            <a:gd name="adj2" fmla="val 7560000"/>
          </a:avLst>
        </a:prstGeom>
        <a:solidFill>
          <a:schemeClr val="accent2"/>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Business Relief</a:t>
          </a:r>
          <a:endParaRPr lang="en-US" sz="1800" kern="1200" dirty="0"/>
        </a:p>
      </dsp:txBody>
      <dsp:txXfrm>
        <a:off x="1679489" y="3109404"/>
        <a:ext cx="1060730" cy="972336"/>
      </dsp:txXfrm>
    </dsp:sp>
    <dsp:sp modelId="{27007627-43F5-45DE-AF03-BD709BE0E241}">
      <dsp:nvSpPr>
        <dsp:cNvPr id="0" name=""/>
        <dsp:cNvSpPr/>
      </dsp:nvSpPr>
      <dsp:spPr>
        <a:xfrm>
          <a:off x="269602" y="440784"/>
          <a:ext cx="3712556" cy="3712556"/>
        </a:xfrm>
        <a:prstGeom prst="pie">
          <a:avLst>
            <a:gd name="adj1" fmla="val 7560000"/>
            <a:gd name="adj2" fmla="val 11880000"/>
          </a:avLst>
        </a:prstGeom>
        <a:solidFill>
          <a:schemeClr val="accent2"/>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Succession Strategy</a:t>
          </a:r>
          <a:endParaRPr lang="en-US" sz="1800" kern="1200" dirty="0"/>
        </a:p>
      </dsp:txBody>
      <dsp:txXfrm>
        <a:off x="486168" y="2137068"/>
        <a:ext cx="1104927" cy="883942"/>
      </dsp:txXfrm>
    </dsp:sp>
    <dsp:sp modelId="{C08A0BC3-937D-4561-961A-9EFA6488463E}">
      <dsp:nvSpPr>
        <dsp:cNvPr id="0" name=""/>
        <dsp:cNvSpPr/>
      </dsp:nvSpPr>
      <dsp:spPr>
        <a:xfrm>
          <a:off x="349984" y="368438"/>
          <a:ext cx="3712556" cy="3712556"/>
        </a:xfrm>
        <a:prstGeom prst="pie">
          <a:avLst>
            <a:gd name="adj1" fmla="val 11880000"/>
            <a:gd name="adj2" fmla="val 16200000"/>
          </a:avLst>
        </a:prstGeom>
        <a:solidFill>
          <a:schemeClr val="accent4"/>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Inheritance Planning</a:t>
          </a:r>
          <a:endParaRPr lang="en-US" sz="1800" kern="1200" dirty="0"/>
        </a:p>
      </dsp:txBody>
      <dsp:txXfrm>
        <a:off x="932502" y="992501"/>
        <a:ext cx="1193321" cy="795547"/>
      </dsp:txXfrm>
    </dsp:sp>
    <dsp:sp modelId="{3D90FA1B-FD2B-41E6-AE92-76890F2F7554}">
      <dsp:nvSpPr>
        <dsp:cNvPr id="0" name=""/>
        <dsp:cNvSpPr/>
      </dsp:nvSpPr>
      <dsp:spPr>
        <a:xfrm>
          <a:off x="175729" y="111957"/>
          <a:ext cx="4172206" cy="4172206"/>
        </a:xfrm>
        <a:prstGeom prst="circularArrow">
          <a:avLst>
            <a:gd name="adj1" fmla="val 5085"/>
            <a:gd name="adj2" fmla="val 327528"/>
            <a:gd name="adj3" fmla="val 20192361"/>
            <a:gd name="adj4" fmla="val 16200324"/>
            <a:gd name="adj5" fmla="val 5932"/>
          </a:avLst>
        </a:prstGeom>
        <a:solidFill>
          <a:schemeClr val="accent3">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2F51259B-40C8-4F99-A636-B7B383B16E54}">
      <dsp:nvSpPr>
        <dsp:cNvPr id="0" name=""/>
        <dsp:cNvSpPr/>
      </dsp:nvSpPr>
      <dsp:spPr>
        <a:xfrm>
          <a:off x="207982" y="210926"/>
          <a:ext cx="4172206" cy="4172206"/>
        </a:xfrm>
        <a:prstGeom prst="circularArrow">
          <a:avLst>
            <a:gd name="adj1" fmla="val 5085"/>
            <a:gd name="adj2" fmla="val 327528"/>
            <a:gd name="adj3" fmla="val 2912753"/>
            <a:gd name="adj4" fmla="val 20519953"/>
            <a:gd name="adj5" fmla="val 5932"/>
          </a:avLst>
        </a:prstGeom>
        <a:solidFill>
          <a:schemeClr val="accent3">
            <a:hueOff val="-363841"/>
            <a:satOff val="4018"/>
            <a:lumOff val="-1519"/>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32598894-0F50-46DB-8407-9773D7BEC182}">
      <dsp:nvSpPr>
        <dsp:cNvPr id="0" name=""/>
        <dsp:cNvSpPr/>
      </dsp:nvSpPr>
      <dsp:spPr>
        <a:xfrm>
          <a:off x="123751" y="272104"/>
          <a:ext cx="4172206" cy="4172206"/>
        </a:xfrm>
        <a:prstGeom prst="circularArrow">
          <a:avLst>
            <a:gd name="adj1" fmla="val 5085"/>
            <a:gd name="adj2" fmla="val 327528"/>
            <a:gd name="adj3" fmla="val 7232777"/>
            <a:gd name="adj4" fmla="val 3239695"/>
            <a:gd name="adj5" fmla="val 5932"/>
          </a:avLst>
        </a:prstGeom>
        <a:solidFill>
          <a:schemeClr val="accent3">
            <a:hueOff val="-727682"/>
            <a:satOff val="8036"/>
            <a:lumOff val="-3039"/>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83F4D947-92D7-4D5D-8E3D-2F52573A9231}">
      <dsp:nvSpPr>
        <dsp:cNvPr id="0" name=""/>
        <dsp:cNvSpPr/>
      </dsp:nvSpPr>
      <dsp:spPr>
        <a:xfrm>
          <a:off x="39520" y="210926"/>
          <a:ext cx="4172206" cy="4172206"/>
        </a:xfrm>
        <a:prstGeom prst="circularArrow">
          <a:avLst>
            <a:gd name="adj1" fmla="val 5085"/>
            <a:gd name="adj2" fmla="val 327528"/>
            <a:gd name="adj3" fmla="val 11552519"/>
            <a:gd name="adj4" fmla="val 7559718"/>
            <a:gd name="adj5" fmla="val 5932"/>
          </a:avLst>
        </a:prstGeom>
        <a:solidFill>
          <a:schemeClr val="accent3">
            <a:hueOff val="-1091522"/>
            <a:satOff val="12054"/>
            <a:lumOff val="-4558"/>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394CDBBC-5506-4615-B67D-616B0B435284}">
      <dsp:nvSpPr>
        <dsp:cNvPr id="0" name=""/>
        <dsp:cNvSpPr/>
      </dsp:nvSpPr>
      <dsp:spPr>
        <a:xfrm>
          <a:off x="120334" y="138613"/>
          <a:ext cx="4172206" cy="4172206"/>
        </a:xfrm>
        <a:prstGeom prst="circularArrow">
          <a:avLst>
            <a:gd name="adj1" fmla="val 5085"/>
            <a:gd name="adj2" fmla="val 327528"/>
            <a:gd name="adj3" fmla="val 15872148"/>
            <a:gd name="adj4" fmla="val 11880111"/>
            <a:gd name="adj5" fmla="val 5932"/>
          </a:avLst>
        </a:prstGeom>
        <a:solidFill>
          <a:schemeClr val="accent3">
            <a:hueOff val="-1455363"/>
            <a:satOff val="16072"/>
            <a:lumOff val="-6078"/>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33A04-BD50-49E0-8197-0F6A73F2B67A}">
      <dsp:nvSpPr>
        <dsp:cNvPr id="0" name=""/>
        <dsp:cNvSpPr/>
      </dsp:nvSpPr>
      <dsp:spPr>
        <a:xfrm>
          <a:off x="405729" y="341782"/>
          <a:ext cx="3712556" cy="3712556"/>
        </a:xfrm>
        <a:prstGeom prst="pie">
          <a:avLst>
            <a:gd name="adj1" fmla="val 16200000"/>
            <a:gd name="adj2" fmla="val 20520000"/>
          </a:avLst>
        </a:prstGeom>
        <a:solidFill>
          <a:schemeClr val="accent4"/>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Business Protection</a:t>
          </a:r>
        </a:p>
      </dsp:txBody>
      <dsp:txXfrm>
        <a:off x="2342446" y="965845"/>
        <a:ext cx="1193321" cy="795547"/>
      </dsp:txXfrm>
    </dsp:sp>
    <dsp:sp modelId="{6EA25885-DC8E-49CC-90A1-D4AA3D374CE8}">
      <dsp:nvSpPr>
        <dsp:cNvPr id="0" name=""/>
        <dsp:cNvSpPr/>
      </dsp:nvSpPr>
      <dsp:spPr>
        <a:xfrm>
          <a:off x="437551" y="440784"/>
          <a:ext cx="3712556" cy="3712556"/>
        </a:xfrm>
        <a:prstGeom prst="pie">
          <a:avLst>
            <a:gd name="adj1" fmla="val 20520000"/>
            <a:gd name="adj2" fmla="val 3240000"/>
          </a:avLst>
        </a:prstGeom>
        <a:solidFill>
          <a:schemeClr val="accent2"/>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Retirement Relief</a:t>
          </a:r>
          <a:endParaRPr lang="en-US" sz="1800" kern="1200" dirty="0"/>
        </a:p>
      </dsp:txBody>
      <dsp:txXfrm>
        <a:off x="2828614" y="2137068"/>
        <a:ext cx="1104927" cy="883942"/>
      </dsp:txXfrm>
    </dsp:sp>
    <dsp:sp modelId="{517D2F93-D569-4722-909C-DD971C9DADA2}">
      <dsp:nvSpPr>
        <dsp:cNvPr id="0" name=""/>
        <dsp:cNvSpPr/>
      </dsp:nvSpPr>
      <dsp:spPr>
        <a:xfrm>
          <a:off x="353576" y="501776"/>
          <a:ext cx="3712556" cy="3712556"/>
        </a:xfrm>
        <a:prstGeom prst="pie">
          <a:avLst>
            <a:gd name="adj1" fmla="val 3240000"/>
            <a:gd name="adj2" fmla="val 7560000"/>
          </a:avLst>
        </a:prstGeom>
        <a:solidFill>
          <a:schemeClr val="accent2"/>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Business Relief</a:t>
          </a:r>
          <a:endParaRPr lang="en-US" sz="1800" kern="1200" dirty="0"/>
        </a:p>
      </dsp:txBody>
      <dsp:txXfrm>
        <a:off x="1679489" y="3109404"/>
        <a:ext cx="1060730" cy="972336"/>
      </dsp:txXfrm>
    </dsp:sp>
    <dsp:sp modelId="{27007627-43F5-45DE-AF03-BD709BE0E241}">
      <dsp:nvSpPr>
        <dsp:cNvPr id="0" name=""/>
        <dsp:cNvSpPr/>
      </dsp:nvSpPr>
      <dsp:spPr>
        <a:xfrm>
          <a:off x="269602" y="440784"/>
          <a:ext cx="3712556" cy="3712556"/>
        </a:xfrm>
        <a:prstGeom prst="pie">
          <a:avLst>
            <a:gd name="adj1" fmla="val 7560000"/>
            <a:gd name="adj2" fmla="val 11880000"/>
          </a:avLst>
        </a:prstGeom>
        <a:solidFill>
          <a:schemeClr val="accent2"/>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Succession Strategy</a:t>
          </a:r>
          <a:endParaRPr lang="en-US" sz="1800" kern="1200" dirty="0"/>
        </a:p>
      </dsp:txBody>
      <dsp:txXfrm>
        <a:off x="486168" y="2137068"/>
        <a:ext cx="1104927" cy="883942"/>
      </dsp:txXfrm>
    </dsp:sp>
    <dsp:sp modelId="{C08A0BC3-937D-4561-961A-9EFA6488463E}">
      <dsp:nvSpPr>
        <dsp:cNvPr id="0" name=""/>
        <dsp:cNvSpPr/>
      </dsp:nvSpPr>
      <dsp:spPr>
        <a:xfrm>
          <a:off x="349984" y="368438"/>
          <a:ext cx="3712556" cy="3712556"/>
        </a:xfrm>
        <a:prstGeom prst="pie">
          <a:avLst>
            <a:gd name="adj1" fmla="val 11880000"/>
            <a:gd name="adj2" fmla="val 16200000"/>
          </a:avLst>
        </a:prstGeom>
        <a:solidFill>
          <a:schemeClr val="accent2"/>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Inheritance Planning</a:t>
          </a:r>
          <a:endParaRPr lang="en-US" sz="1800" kern="1200" dirty="0"/>
        </a:p>
      </dsp:txBody>
      <dsp:txXfrm>
        <a:off x="932502" y="992501"/>
        <a:ext cx="1193321" cy="795547"/>
      </dsp:txXfrm>
    </dsp:sp>
    <dsp:sp modelId="{3D90FA1B-FD2B-41E6-AE92-76890F2F7554}">
      <dsp:nvSpPr>
        <dsp:cNvPr id="0" name=""/>
        <dsp:cNvSpPr/>
      </dsp:nvSpPr>
      <dsp:spPr>
        <a:xfrm>
          <a:off x="175729" y="111957"/>
          <a:ext cx="4172206" cy="4172206"/>
        </a:xfrm>
        <a:prstGeom prst="circularArrow">
          <a:avLst>
            <a:gd name="adj1" fmla="val 5085"/>
            <a:gd name="adj2" fmla="val 327528"/>
            <a:gd name="adj3" fmla="val 20192361"/>
            <a:gd name="adj4" fmla="val 16200324"/>
            <a:gd name="adj5" fmla="val 5932"/>
          </a:avLst>
        </a:prstGeom>
        <a:solidFill>
          <a:schemeClr val="accent3">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2F51259B-40C8-4F99-A636-B7B383B16E54}">
      <dsp:nvSpPr>
        <dsp:cNvPr id="0" name=""/>
        <dsp:cNvSpPr/>
      </dsp:nvSpPr>
      <dsp:spPr>
        <a:xfrm>
          <a:off x="207982" y="210926"/>
          <a:ext cx="4172206" cy="4172206"/>
        </a:xfrm>
        <a:prstGeom prst="circularArrow">
          <a:avLst>
            <a:gd name="adj1" fmla="val 5085"/>
            <a:gd name="adj2" fmla="val 327528"/>
            <a:gd name="adj3" fmla="val 2912753"/>
            <a:gd name="adj4" fmla="val 20519953"/>
            <a:gd name="adj5" fmla="val 5932"/>
          </a:avLst>
        </a:prstGeom>
        <a:solidFill>
          <a:schemeClr val="accent3">
            <a:hueOff val="-363841"/>
            <a:satOff val="4018"/>
            <a:lumOff val="-1519"/>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32598894-0F50-46DB-8407-9773D7BEC182}">
      <dsp:nvSpPr>
        <dsp:cNvPr id="0" name=""/>
        <dsp:cNvSpPr/>
      </dsp:nvSpPr>
      <dsp:spPr>
        <a:xfrm>
          <a:off x="123751" y="272104"/>
          <a:ext cx="4172206" cy="4172206"/>
        </a:xfrm>
        <a:prstGeom prst="circularArrow">
          <a:avLst>
            <a:gd name="adj1" fmla="val 5085"/>
            <a:gd name="adj2" fmla="val 327528"/>
            <a:gd name="adj3" fmla="val 7232777"/>
            <a:gd name="adj4" fmla="val 3239695"/>
            <a:gd name="adj5" fmla="val 5932"/>
          </a:avLst>
        </a:prstGeom>
        <a:solidFill>
          <a:schemeClr val="accent3">
            <a:hueOff val="-727682"/>
            <a:satOff val="8036"/>
            <a:lumOff val="-3039"/>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83F4D947-92D7-4D5D-8E3D-2F52573A9231}">
      <dsp:nvSpPr>
        <dsp:cNvPr id="0" name=""/>
        <dsp:cNvSpPr/>
      </dsp:nvSpPr>
      <dsp:spPr>
        <a:xfrm>
          <a:off x="39520" y="210926"/>
          <a:ext cx="4172206" cy="4172206"/>
        </a:xfrm>
        <a:prstGeom prst="circularArrow">
          <a:avLst>
            <a:gd name="adj1" fmla="val 5085"/>
            <a:gd name="adj2" fmla="val 327528"/>
            <a:gd name="adj3" fmla="val 11552519"/>
            <a:gd name="adj4" fmla="val 7559718"/>
            <a:gd name="adj5" fmla="val 5932"/>
          </a:avLst>
        </a:prstGeom>
        <a:solidFill>
          <a:schemeClr val="accent3">
            <a:hueOff val="-1091522"/>
            <a:satOff val="12054"/>
            <a:lumOff val="-4558"/>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394CDBBC-5506-4615-B67D-616B0B435284}">
      <dsp:nvSpPr>
        <dsp:cNvPr id="0" name=""/>
        <dsp:cNvSpPr/>
      </dsp:nvSpPr>
      <dsp:spPr>
        <a:xfrm>
          <a:off x="120334" y="138613"/>
          <a:ext cx="4172206" cy="4172206"/>
        </a:xfrm>
        <a:prstGeom prst="circularArrow">
          <a:avLst>
            <a:gd name="adj1" fmla="val 5085"/>
            <a:gd name="adj2" fmla="val 327528"/>
            <a:gd name="adj3" fmla="val 15872148"/>
            <a:gd name="adj4" fmla="val 11880111"/>
            <a:gd name="adj5" fmla="val 5932"/>
          </a:avLst>
        </a:prstGeom>
        <a:solidFill>
          <a:schemeClr val="accent3">
            <a:hueOff val="-1455363"/>
            <a:satOff val="16072"/>
            <a:lumOff val="-6078"/>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8733" cy="341421"/>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5592351" y="1"/>
            <a:ext cx="4278733" cy="341421"/>
          </a:xfrm>
          <a:prstGeom prst="rect">
            <a:avLst/>
          </a:prstGeom>
        </p:spPr>
        <p:txBody>
          <a:bodyPr vert="horz" lIns="91440" tIns="45720" rIns="91440" bIns="45720" rtlCol="0"/>
          <a:lstStyle>
            <a:lvl1pPr algn="r">
              <a:defRPr sz="1200"/>
            </a:lvl1pPr>
          </a:lstStyle>
          <a:p>
            <a:fld id="{7F23D2DB-D685-42BE-9AC6-8B13B67531B6}" type="datetimeFigureOut">
              <a:rPr lang="en-IE" smtClean="0"/>
              <a:t>14/11/2018</a:t>
            </a:fld>
            <a:endParaRPr lang="en-IE"/>
          </a:p>
        </p:txBody>
      </p:sp>
      <p:sp>
        <p:nvSpPr>
          <p:cNvPr id="4" name="Slide Image Placeholder 3"/>
          <p:cNvSpPr>
            <a:spLocks noGrp="1" noRot="1" noChangeAspect="1"/>
          </p:cNvSpPr>
          <p:nvPr>
            <p:ph type="sldImg" idx="2"/>
          </p:nvPr>
        </p:nvSpPr>
        <p:spPr>
          <a:xfrm>
            <a:off x="2898775" y="849313"/>
            <a:ext cx="4075113" cy="229393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986793" y="3271816"/>
            <a:ext cx="7899077" cy="267635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6456254"/>
            <a:ext cx="4278733" cy="341421"/>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5592351" y="6456254"/>
            <a:ext cx="4278733" cy="341421"/>
          </a:xfrm>
          <a:prstGeom prst="rect">
            <a:avLst/>
          </a:prstGeom>
        </p:spPr>
        <p:txBody>
          <a:bodyPr vert="horz" lIns="91440" tIns="45720" rIns="91440" bIns="45720" rtlCol="0" anchor="b"/>
          <a:lstStyle>
            <a:lvl1pPr algn="r">
              <a:defRPr sz="1200"/>
            </a:lvl1pPr>
          </a:lstStyle>
          <a:p>
            <a:fld id="{A9E740DA-9DAD-4B39-8D3B-E1B56559B5F6}" type="slidenum">
              <a:rPr lang="en-IE" smtClean="0"/>
              <a:t>‹#›</a:t>
            </a:fld>
            <a:endParaRPr lang="en-IE"/>
          </a:p>
        </p:txBody>
      </p:sp>
    </p:spTree>
    <p:extLst>
      <p:ext uri="{BB962C8B-B14F-4D97-AF65-F5344CB8AC3E}">
        <p14:creationId xmlns:p14="http://schemas.microsoft.com/office/powerpoint/2010/main" val="110976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1</a:t>
            </a:fld>
            <a:endParaRPr lang="en-IE"/>
          </a:p>
        </p:txBody>
      </p:sp>
    </p:spTree>
    <p:extLst>
      <p:ext uri="{BB962C8B-B14F-4D97-AF65-F5344CB8AC3E}">
        <p14:creationId xmlns:p14="http://schemas.microsoft.com/office/powerpoint/2010/main" val="895973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10</a:t>
            </a:fld>
            <a:endParaRPr lang="en-IE"/>
          </a:p>
        </p:txBody>
      </p:sp>
    </p:spTree>
    <p:extLst>
      <p:ext uri="{BB962C8B-B14F-4D97-AF65-F5344CB8AC3E}">
        <p14:creationId xmlns:p14="http://schemas.microsoft.com/office/powerpoint/2010/main" val="1331883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11</a:t>
            </a:fld>
            <a:endParaRPr lang="en-IE"/>
          </a:p>
        </p:txBody>
      </p:sp>
    </p:spTree>
    <p:extLst>
      <p:ext uri="{BB962C8B-B14F-4D97-AF65-F5344CB8AC3E}">
        <p14:creationId xmlns:p14="http://schemas.microsoft.com/office/powerpoint/2010/main" val="3876788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12</a:t>
            </a:fld>
            <a:endParaRPr lang="en-IE"/>
          </a:p>
        </p:txBody>
      </p:sp>
    </p:spTree>
    <p:extLst>
      <p:ext uri="{BB962C8B-B14F-4D97-AF65-F5344CB8AC3E}">
        <p14:creationId xmlns:p14="http://schemas.microsoft.com/office/powerpoint/2010/main" val="348809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13</a:t>
            </a:fld>
            <a:endParaRPr lang="en-IE"/>
          </a:p>
        </p:txBody>
      </p:sp>
    </p:spTree>
    <p:extLst>
      <p:ext uri="{BB962C8B-B14F-4D97-AF65-F5344CB8AC3E}">
        <p14:creationId xmlns:p14="http://schemas.microsoft.com/office/powerpoint/2010/main" val="1149265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14</a:t>
            </a:fld>
            <a:endParaRPr lang="en-IE"/>
          </a:p>
        </p:txBody>
      </p:sp>
    </p:spTree>
    <p:extLst>
      <p:ext uri="{BB962C8B-B14F-4D97-AF65-F5344CB8AC3E}">
        <p14:creationId xmlns:p14="http://schemas.microsoft.com/office/powerpoint/2010/main" val="3587713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15</a:t>
            </a:fld>
            <a:endParaRPr lang="en-IE"/>
          </a:p>
        </p:txBody>
      </p:sp>
    </p:spTree>
    <p:extLst>
      <p:ext uri="{BB962C8B-B14F-4D97-AF65-F5344CB8AC3E}">
        <p14:creationId xmlns:p14="http://schemas.microsoft.com/office/powerpoint/2010/main" val="3186892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16</a:t>
            </a:fld>
            <a:endParaRPr lang="en-IE"/>
          </a:p>
        </p:txBody>
      </p:sp>
    </p:spTree>
    <p:extLst>
      <p:ext uri="{BB962C8B-B14F-4D97-AF65-F5344CB8AC3E}">
        <p14:creationId xmlns:p14="http://schemas.microsoft.com/office/powerpoint/2010/main" val="2429854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17</a:t>
            </a:fld>
            <a:endParaRPr lang="en-IE"/>
          </a:p>
        </p:txBody>
      </p:sp>
    </p:spTree>
    <p:extLst>
      <p:ext uri="{BB962C8B-B14F-4D97-AF65-F5344CB8AC3E}">
        <p14:creationId xmlns:p14="http://schemas.microsoft.com/office/powerpoint/2010/main" val="3613086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18</a:t>
            </a:fld>
            <a:endParaRPr lang="en-IE"/>
          </a:p>
        </p:txBody>
      </p:sp>
    </p:spTree>
    <p:extLst>
      <p:ext uri="{BB962C8B-B14F-4D97-AF65-F5344CB8AC3E}">
        <p14:creationId xmlns:p14="http://schemas.microsoft.com/office/powerpoint/2010/main" val="126171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19</a:t>
            </a:fld>
            <a:endParaRPr lang="en-IE"/>
          </a:p>
        </p:txBody>
      </p:sp>
    </p:spTree>
    <p:extLst>
      <p:ext uri="{BB962C8B-B14F-4D97-AF65-F5344CB8AC3E}">
        <p14:creationId xmlns:p14="http://schemas.microsoft.com/office/powerpoint/2010/main" val="459296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2</a:t>
            </a:fld>
            <a:endParaRPr lang="en-IE"/>
          </a:p>
        </p:txBody>
      </p:sp>
    </p:spTree>
    <p:extLst>
      <p:ext uri="{BB962C8B-B14F-4D97-AF65-F5344CB8AC3E}">
        <p14:creationId xmlns:p14="http://schemas.microsoft.com/office/powerpoint/2010/main" val="3099392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20</a:t>
            </a:fld>
            <a:endParaRPr lang="en-IE"/>
          </a:p>
        </p:txBody>
      </p:sp>
    </p:spTree>
    <p:extLst>
      <p:ext uri="{BB962C8B-B14F-4D97-AF65-F5344CB8AC3E}">
        <p14:creationId xmlns:p14="http://schemas.microsoft.com/office/powerpoint/2010/main" val="806987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21</a:t>
            </a:fld>
            <a:endParaRPr lang="en-IE"/>
          </a:p>
        </p:txBody>
      </p:sp>
    </p:spTree>
    <p:extLst>
      <p:ext uri="{BB962C8B-B14F-4D97-AF65-F5344CB8AC3E}">
        <p14:creationId xmlns:p14="http://schemas.microsoft.com/office/powerpoint/2010/main" val="1306437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22</a:t>
            </a:fld>
            <a:endParaRPr lang="en-IE"/>
          </a:p>
        </p:txBody>
      </p:sp>
    </p:spTree>
    <p:extLst>
      <p:ext uri="{BB962C8B-B14F-4D97-AF65-F5344CB8AC3E}">
        <p14:creationId xmlns:p14="http://schemas.microsoft.com/office/powerpoint/2010/main" val="691245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3</a:t>
            </a:fld>
            <a:endParaRPr lang="en-IE"/>
          </a:p>
        </p:txBody>
      </p:sp>
    </p:spTree>
    <p:extLst>
      <p:ext uri="{BB962C8B-B14F-4D97-AF65-F5344CB8AC3E}">
        <p14:creationId xmlns:p14="http://schemas.microsoft.com/office/powerpoint/2010/main" val="893709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4</a:t>
            </a:fld>
            <a:endParaRPr lang="en-IE"/>
          </a:p>
        </p:txBody>
      </p:sp>
    </p:spTree>
    <p:extLst>
      <p:ext uri="{BB962C8B-B14F-4D97-AF65-F5344CB8AC3E}">
        <p14:creationId xmlns:p14="http://schemas.microsoft.com/office/powerpoint/2010/main" val="2400809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5</a:t>
            </a:fld>
            <a:endParaRPr lang="en-IE"/>
          </a:p>
        </p:txBody>
      </p:sp>
    </p:spTree>
    <p:extLst>
      <p:ext uri="{BB962C8B-B14F-4D97-AF65-F5344CB8AC3E}">
        <p14:creationId xmlns:p14="http://schemas.microsoft.com/office/powerpoint/2010/main" val="240238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6</a:t>
            </a:fld>
            <a:endParaRPr lang="en-IE"/>
          </a:p>
        </p:txBody>
      </p:sp>
    </p:spTree>
    <p:extLst>
      <p:ext uri="{BB962C8B-B14F-4D97-AF65-F5344CB8AC3E}">
        <p14:creationId xmlns:p14="http://schemas.microsoft.com/office/powerpoint/2010/main" val="3195110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7</a:t>
            </a:fld>
            <a:endParaRPr lang="en-IE"/>
          </a:p>
        </p:txBody>
      </p:sp>
    </p:spTree>
    <p:extLst>
      <p:ext uri="{BB962C8B-B14F-4D97-AF65-F5344CB8AC3E}">
        <p14:creationId xmlns:p14="http://schemas.microsoft.com/office/powerpoint/2010/main" val="1181967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8</a:t>
            </a:fld>
            <a:endParaRPr lang="en-IE"/>
          </a:p>
        </p:txBody>
      </p:sp>
    </p:spTree>
    <p:extLst>
      <p:ext uri="{BB962C8B-B14F-4D97-AF65-F5344CB8AC3E}">
        <p14:creationId xmlns:p14="http://schemas.microsoft.com/office/powerpoint/2010/main" val="459981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9E740DA-9DAD-4B39-8D3B-E1B56559B5F6}" type="slidenum">
              <a:rPr lang="en-IE" smtClean="0"/>
              <a:t>9</a:t>
            </a:fld>
            <a:endParaRPr lang="en-IE"/>
          </a:p>
        </p:txBody>
      </p:sp>
    </p:spTree>
    <p:extLst>
      <p:ext uri="{BB962C8B-B14F-4D97-AF65-F5344CB8AC3E}">
        <p14:creationId xmlns:p14="http://schemas.microsoft.com/office/powerpoint/2010/main" val="1217722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76B00-BDAF-4FDF-9369-316DB69BDD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53FBBA07-F222-4528-B961-2A0EE2C634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64464F09-691F-489E-9BC3-45FE3171F2A2}"/>
              </a:ext>
            </a:extLst>
          </p:cNvPr>
          <p:cNvSpPr>
            <a:spLocks noGrp="1"/>
          </p:cNvSpPr>
          <p:nvPr>
            <p:ph type="dt" sz="half" idx="10"/>
          </p:nvPr>
        </p:nvSpPr>
        <p:spPr/>
        <p:txBody>
          <a:bodyPr/>
          <a:lstStyle/>
          <a:p>
            <a:fld id="{BB374BA8-36F8-4EDA-9A81-BE6068E484CE}" type="datetimeFigureOut">
              <a:rPr lang="en-IE" smtClean="0"/>
              <a:t>14/11/2018</a:t>
            </a:fld>
            <a:endParaRPr lang="en-IE"/>
          </a:p>
        </p:txBody>
      </p:sp>
      <p:sp>
        <p:nvSpPr>
          <p:cNvPr id="5" name="Footer Placeholder 4">
            <a:extLst>
              <a:ext uri="{FF2B5EF4-FFF2-40B4-BE49-F238E27FC236}">
                <a16:creationId xmlns:a16="http://schemas.microsoft.com/office/drawing/2014/main" id="{27BCB48D-E9F9-4410-A80A-EC56DE2C710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BE5C43F-E76F-42F2-A9FC-564BAC19C52B}"/>
              </a:ext>
            </a:extLst>
          </p:cNvPr>
          <p:cNvSpPr>
            <a:spLocks noGrp="1"/>
          </p:cNvSpPr>
          <p:nvPr>
            <p:ph type="sldNum" sz="quarter" idx="12"/>
          </p:nvPr>
        </p:nvSpPr>
        <p:spPr/>
        <p:txBody>
          <a:bodyPr/>
          <a:lstStyle/>
          <a:p>
            <a:fld id="{31DE47EC-8DBA-457B-BED4-5A1553DC7308}" type="slidenum">
              <a:rPr lang="en-IE" smtClean="0"/>
              <a:t>‹#›</a:t>
            </a:fld>
            <a:endParaRPr lang="en-IE"/>
          </a:p>
        </p:txBody>
      </p:sp>
    </p:spTree>
    <p:extLst>
      <p:ext uri="{BB962C8B-B14F-4D97-AF65-F5344CB8AC3E}">
        <p14:creationId xmlns:p14="http://schemas.microsoft.com/office/powerpoint/2010/main" val="1024374653"/>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DB8C-EB89-4C8C-BD2D-C8E23F357CA3}"/>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CC06C13A-E2A4-48FC-B3D6-BEB0375EBC3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52AC76F-C8B5-4A06-B791-D831FCA653B2}"/>
              </a:ext>
            </a:extLst>
          </p:cNvPr>
          <p:cNvSpPr>
            <a:spLocks noGrp="1"/>
          </p:cNvSpPr>
          <p:nvPr>
            <p:ph type="dt" sz="half" idx="10"/>
          </p:nvPr>
        </p:nvSpPr>
        <p:spPr/>
        <p:txBody>
          <a:bodyPr/>
          <a:lstStyle/>
          <a:p>
            <a:fld id="{BB374BA8-36F8-4EDA-9A81-BE6068E484CE}" type="datetimeFigureOut">
              <a:rPr lang="en-IE" smtClean="0"/>
              <a:t>14/11/2018</a:t>
            </a:fld>
            <a:endParaRPr lang="en-IE"/>
          </a:p>
        </p:txBody>
      </p:sp>
      <p:sp>
        <p:nvSpPr>
          <p:cNvPr id="5" name="Footer Placeholder 4">
            <a:extLst>
              <a:ext uri="{FF2B5EF4-FFF2-40B4-BE49-F238E27FC236}">
                <a16:creationId xmlns:a16="http://schemas.microsoft.com/office/drawing/2014/main" id="{1886A160-6F81-4007-8021-18426F7DB91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2022B47-1C3D-44E3-A880-07FD75C6746D}"/>
              </a:ext>
            </a:extLst>
          </p:cNvPr>
          <p:cNvSpPr>
            <a:spLocks noGrp="1"/>
          </p:cNvSpPr>
          <p:nvPr>
            <p:ph type="sldNum" sz="quarter" idx="12"/>
          </p:nvPr>
        </p:nvSpPr>
        <p:spPr/>
        <p:txBody>
          <a:bodyPr/>
          <a:lstStyle/>
          <a:p>
            <a:fld id="{31DE47EC-8DBA-457B-BED4-5A1553DC7308}" type="slidenum">
              <a:rPr lang="en-IE" smtClean="0"/>
              <a:t>‹#›</a:t>
            </a:fld>
            <a:endParaRPr lang="en-IE"/>
          </a:p>
        </p:txBody>
      </p:sp>
    </p:spTree>
    <p:extLst>
      <p:ext uri="{BB962C8B-B14F-4D97-AF65-F5344CB8AC3E}">
        <p14:creationId xmlns:p14="http://schemas.microsoft.com/office/powerpoint/2010/main" val="3407768935"/>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873EC8-015C-4966-A6B9-403E43FDB5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D2E2AEE-0472-45B7-B094-CF996C7AE9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A72E3E8-243D-456A-86E0-AD802D9CC75C}"/>
              </a:ext>
            </a:extLst>
          </p:cNvPr>
          <p:cNvSpPr>
            <a:spLocks noGrp="1"/>
          </p:cNvSpPr>
          <p:nvPr>
            <p:ph type="dt" sz="half" idx="10"/>
          </p:nvPr>
        </p:nvSpPr>
        <p:spPr/>
        <p:txBody>
          <a:bodyPr/>
          <a:lstStyle/>
          <a:p>
            <a:fld id="{BB374BA8-36F8-4EDA-9A81-BE6068E484CE}" type="datetimeFigureOut">
              <a:rPr lang="en-IE" smtClean="0"/>
              <a:t>14/11/2018</a:t>
            </a:fld>
            <a:endParaRPr lang="en-IE"/>
          </a:p>
        </p:txBody>
      </p:sp>
      <p:sp>
        <p:nvSpPr>
          <p:cNvPr id="5" name="Footer Placeholder 4">
            <a:extLst>
              <a:ext uri="{FF2B5EF4-FFF2-40B4-BE49-F238E27FC236}">
                <a16:creationId xmlns:a16="http://schemas.microsoft.com/office/drawing/2014/main" id="{C06461F1-3CA4-4757-9638-240C7612A36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F9F7AC0-DE55-4859-8ACA-8348D9DEEBA5}"/>
              </a:ext>
            </a:extLst>
          </p:cNvPr>
          <p:cNvSpPr>
            <a:spLocks noGrp="1"/>
          </p:cNvSpPr>
          <p:nvPr>
            <p:ph type="sldNum" sz="quarter" idx="12"/>
          </p:nvPr>
        </p:nvSpPr>
        <p:spPr/>
        <p:txBody>
          <a:bodyPr/>
          <a:lstStyle/>
          <a:p>
            <a:fld id="{31DE47EC-8DBA-457B-BED4-5A1553DC7308}" type="slidenum">
              <a:rPr lang="en-IE" smtClean="0"/>
              <a:t>‹#›</a:t>
            </a:fld>
            <a:endParaRPr lang="en-IE"/>
          </a:p>
        </p:txBody>
      </p:sp>
    </p:spTree>
    <p:extLst>
      <p:ext uri="{BB962C8B-B14F-4D97-AF65-F5344CB8AC3E}">
        <p14:creationId xmlns:p14="http://schemas.microsoft.com/office/powerpoint/2010/main" val="2581011360"/>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D3E67-1699-45BE-9724-196434177EEE}"/>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6A04E96-69C1-41B1-BF3C-C0C747D1849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DEAC7DC-0372-4A50-9ACD-6E0C993B3058}"/>
              </a:ext>
            </a:extLst>
          </p:cNvPr>
          <p:cNvSpPr>
            <a:spLocks noGrp="1"/>
          </p:cNvSpPr>
          <p:nvPr>
            <p:ph type="dt" sz="half" idx="10"/>
          </p:nvPr>
        </p:nvSpPr>
        <p:spPr/>
        <p:txBody>
          <a:bodyPr/>
          <a:lstStyle/>
          <a:p>
            <a:fld id="{BB374BA8-36F8-4EDA-9A81-BE6068E484CE}" type="datetimeFigureOut">
              <a:rPr lang="en-IE" smtClean="0"/>
              <a:t>14/11/2018</a:t>
            </a:fld>
            <a:endParaRPr lang="en-IE"/>
          </a:p>
        </p:txBody>
      </p:sp>
      <p:sp>
        <p:nvSpPr>
          <p:cNvPr id="5" name="Footer Placeholder 4">
            <a:extLst>
              <a:ext uri="{FF2B5EF4-FFF2-40B4-BE49-F238E27FC236}">
                <a16:creationId xmlns:a16="http://schemas.microsoft.com/office/drawing/2014/main" id="{980CF475-FC8C-400F-9A87-87F7C5A45AF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BA81528-82D1-4640-8868-4BF79F434D27}"/>
              </a:ext>
            </a:extLst>
          </p:cNvPr>
          <p:cNvSpPr>
            <a:spLocks noGrp="1"/>
          </p:cNvSpPr>
          <p:nvPr>
            <p:ph type="sldNum" sz="quarter" idx="12"/>
          </p:nvPr>
        </p:nvSpPr>
        <p:spPr/>
        <p:txBody>
          <a:bodyPr/>
          <a:lstStyle/>
          <a:p>
            <a:fld id="{31DE47EC-8DBA-457B-BED4-5A1553DC7308}" type="slidenum">
              <a:rPr lang="en-IE" smtClean="0"/>
              <a:t>‹#›</a:t>
            </a:fld>
            <a:endParaRPr lang="en-IE"/>
          </a:p>
        </p:txBody>
      </p:sp>
    </p:spTree>
    <p:extLst>
      <p:ext uri="{BB962C8B-B14F-4D97-AF65-F5344CB8AC3E}">
        <p14:creationId xmlns:p14="http://schemas.microsoft.com/office/powerpoint/2010/main" val="343582833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88421-2755-4FD9-B6C8-89A5122B17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997C6A7D-7FC9-42B1-9304-79DDC0736D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1F6FE94-A94E-42B5-859A-25202EB4B21F}"/>
              </a:ext>
            </a:extLst>
          </p:cNvPr>
          <p:cNvSpPr>
            <a:spLocks noGrp="1"/>
          </p:cNvSpPr>
          <p:nvPr>
            <p:ph type="dt" sz="half" idx="10"/>
          </p:nvPr>
        </p:nvSpPr>
        <p:spPr/>
        <p:txBody>
          <a:bodyPr/>
          <a:lstStyle/>
          <a:p>
            <a:fld id="{BB374BA8-36F8-4EDA-9A81-BE6068E484CE}" type="datetimeFigureOut">
              <a:rPr lang="en-IE" smtClean="0"/>
              <a:t>14/11/2018</a:t>
            </a:fld>
            <a:endParaRPr lang="en-IE"/>
          </a:p>
        </p:txBody>
      </p:sp>
      <p:sp>
        <p:nvSpPr>
          <p:cNvPr id="5" name="Footer Placeholder 4">
            <a:extLst>
              <a:ext uri="{FF2B5EF4-FFF2-40B4-BE49-F238E27FC236}">
                <a16:creationId xmlns:a16="http://schemas.microsoft.com/office/drawing/2014/main" id="{AF60D67A-E266-48F3-8FFF-240DBA54AC3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389C0C1-3455-46CE-BC7C-7154BD7F788E}"/>
              </a:ext>
            </a:extLst>
          </p:cNvPr>
          <p:cNvSpPr>
            <a:spLocks noGrp="1"/>
          </p:cNvSpPr>
          <p:nvPr>
            <p:ph type="sldNum" sz="quarter" idx="12"/>
          </p:nvPr>
        </p:nvSpPr>
        <p:spPr/>
        <p:txBody>
          <a:bodyPr/>
          <a:lstStyle/>
          <a:p>
            <a:fld id="{31DE47EC-8DBA-457B-BED4-5A1553DC7308}" type="slidenum">
              <a:rPr lang="en-IE" smtClean="0"/>
              <a:t>‹#›</a:t>
            </a:fld>
            <a:endParaRPr lang="en-IE"/>
          </a:p>
        </p:txBody>
      </p:sp>
    </p:spTree>
    <p:extLst>
      <p:ext uri="{BB962C8B-B14F-4D97-AF65-F5344CB8AC3E}">
        <p14:creationId xmlns:p14="http://schemas.microsoft.com/office/powerpoint/2010/main" val="775473491"/>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6CCB1-22B2-46B9-907C-469D5EBFDCE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45BCC739-DBE7-440A-9C5E-9E8B14BCEAD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2B5464FA-B91B-4515-A273-3C7E1F0389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A316D421-3429-4A4D-9CF0-80FE6A2D7B12}"/>
              </a:ext>
            </a:extLst>
          </p:cNvPr>
          <p:cNvSpPr>
            <a:spLocks noGrp="1"/>
          </p:cNvSpPr>
          <p:nvPr>
            <p:ph type="dt" sz="half" idx="10"/>
          </p:nvPr>
        </p:nvSpPr>
        <p:spPr/>
        <p:txBody>
          <a:bodyPr/>
          <a:lstStyle/>
          <a:p>
            <a:fld id="{BB374BA8-36F8-4EDA-9A81-BE6068E484CE}" type="datetimeFigureOut">
              <a:rPr lang="en-IE" smtClean="0"/>
              <a:t>14/11/2018</a:t>
            </a:fld>
            <a:endParaRPr lang="en-IE"/>
          </a:p>
        </p:txBody>
      </p:sp>
      <p:sp>
        <p:nvSpPr>
          <p:cNvPr id="6" name="Footer Placeholder 5">
            <a:extLst>
              <a:ext uri="{FF2B5EF4-FFF2-40B4-BE49-F238E27FC236}">
                <a16:creationId xmlns:a16="http://schemas.microsoft.com/office/drawing/2014/main" id="{5DAB15DE-6EDA-450E-A33B-2654C11DEEB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5F2B3A9-65E9-4781-815D-E04DEA9D1543}"/>
              </a:ext>
            </a:extLst>
          </p:cNvPr>
          <p:cNvSpPr>
            <a:spLocks noGrp="1"/>
          </p:cNvSpPr>
          <p:nvPr>
            <p:ph type="sldNum" sz="quarter" idx="12"/>
          </p:nvPr>
        </p:nvSpPr>
        <p:spPr/>
        <p:txBody>
          <a:bodyPr/>
          <a:lstStyle/>
          <a:p>
            <a:fld id="{31DE47EC-8DBA-457B-BED4-5A1553DC7308}" type="slidenum">
              <a:rPr lang="en-IE" smtClean="0"/>
              <a:t>‹#›</a:t>
            </a:fld>
            <a:endParaRPr lang="en-IE"/>
          </a:p>
        </p:txBody>
      </p:sp>
    </p:spTree>
    <p:extLst>
      <p:ext uri="{BB962C8B-B14F-4D97-AF65-F5344CB8AC3E}">
        <p14:creationId xmlns:p14="http://schemas.microsoft.com/office/powerpoint/2010/main" val="2301267458"/>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0CC7F-837B-4E9F-920C-C2C4201EBC80}"/>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56D10C26-D68E-4585-9E16-0708A80A46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A5954B-F681-4465-8FDA-F61E7C915EC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5DB26524-7C2C-479F-BCC1-4466714F13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A872527-E106-4163-9DF9-E3F0F348991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A005FC41-F743-4E1B-9F4E-97FB72F9589D}"/>
              </a:ext>
            </a:extLst>
          </p:cNvPr>
          <p:cNvSpPr>
            <a:spLocks noGrp="1"/>
          </p:cNvSpPr>
          <p:nvPr>
            <p:ph type="dt" sz="half" idx="10"/>
          </p:nvPr>
        </p:nvSpPr>
        <p:spPr/>
        <p:txBody>
          <a:bodyPr/>
          <a:lstStyle/>
          <a:p>
            <a:fld id="{BB374BA8-36F8-4EDA-9A81-BE6068E484CE}" type="datetimeFigureOut">
              <a:rPr lang="en-IE" smtClean="0"/>
              <a:t>14/11/2018</a:t>
            </a:fld>
            <a:endParaRPr lang="en-IE"/>
          </a:p>
        </p:txBody>
      </p:sp>
      <p:sp>
        <p:nvSpPr>
          <p:cNvPr id="8" name="Footer Placeholder 7">
            <a:extLst>
              <a:ext uri="{FF2B5EF4-FFF2-40B4-BE49-F238E27FC236}">
                <a16:creationId xmlns:a16="http://schemas.microsoft.com/office/drawing/2014/main" id="{E572A270-B14C-409C-9F5B-5F5659C72FD5}"/>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28910280-76E4-42F5-8CC5-524B389B025E}"/>
              </a:ext>
            </a:extLst>
          </p:cNvPr>
          <p:cNvSpPr>
            <a:spLocks noGrp="1"/>
          </p:cNvSpPr>
          <p:nvPr>
            <p:ph type="sldNum" sz="quarter" idx="12"/>
          </p:nvPr>
        </p:nvSpPr>
        <p:spPr/>
        <p:txBody>
          <a:bodyPr/>
          <a:lstStyle/>
          <a:p>
            <a:fld id="{31DE47EC-8DBA-457B-BED4-5A1553DC7308}" type="slidenum">
              <a:rPr lang="en-IE" smtClean="0"/>
              <a:t>‹#›</a:t>
            </a:fld>
            <a:endParaRPr lang="en-IE"/>
          </a:p>
        </p:txBody>
      </p:sp>
    </p:spTree>
    <p:extLst>
      <p:ext uri="{BB962C8B-B14F-4D97-AF65-F5344CB8AC3E}">
        <p14:creationId xmlns:p14="http://schemas.microsoft.com/office/powerpoint/2010/main" val="581672913"/>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FE188-2C22-4B51-87E8-E21C44DADCF3}"/>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3882BD6B-C81E-40E1-A78B-E5DDABF85D7D}"/>
              </a:ext>
            </a:extLst>
          </p:cNvPr>
          <p:cNvSpPr>
            <a:spLocks noGrp="1"/>
          </p:cNvSpPr>
          <p:nvPr>
            <p:ph type="dt" sz="half" idx="10"/>
          </p:nvPr>
        </p:nvSpPr>
        <p:spPr/>
        <p:txBody>
          <a:bodyPr/>
          <a:lstStyle/>
          <a:p>
            <a:fld id="{BB374BA8-36F8-4EDA-9A81-BE6068E484CE}" type="datetimeFigureOut">
              <a:rPr lang="en-IE" smtClean="0"/>
              <a:t>14/11/2018</a:t>
            </a:fld>
            <a:endParaRPr lang="en-IE"/>
          </a:p>
        </p:txBody>
      </p:sp>
      <p:sp>
        <p:nvSpPr>
          <p:cNvPr id="4" name="Footer Placeholder 3">
            <a:extLst>
              <a:ext uri="{FF2B5EF4-FFF2-40B4-BE49-F238E27FC236}">
                <a16:creationId xmlns:a16="http://schemas.microsoft.com/office/drawing/2014/main" id="{417EBDB5-A7F9-47A3-B8CC-FC098B93F7A1}"/>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9EDD9306-5E2C-4F7D-BD78-EA44AB36B3D2}"/>
              </a:ext>
            </a:extLst>
          </p:cNvPr>
          <p:cNvSpPr>
            <a:spLocks noGrp="1"/>
          </p:cNvSpPr>
          <p:nvPr>
            <p:ph type="sldNum" sz="quarter" idx="12"/>
          </p:nvPr>
        </p:nvSpPr>
        <p:spPr/>
        <p:txBody>
          <a:bodyPr/>
          <a:lstStyle/>
          <a:p>
            <a:fld id="{31DE47EC-8DBA-457B-BED4-5A1553DC7308}" type="slidenum">
              <a:rPr lang="en-IE" smtClean="0"/>
              <a:t>‹#›</a:t>
            </a:fld>
            <a:endParaRPr lang="en-IE"/>
          </a:p>
        </p:txBody>
      </p:sp>
    </p:spTree>
    <p:extLst>
      <p:ext uri="{BB962C8B-B14F-4D97-AF65-F5344CB8AC3E}">
        <p14:creationId xmlns:p14="http://schemas.microsoft.com/office/powerpoint/2010/main" val="148072323"/>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62EE61-4A1C-49BB-A829-53C90AB8B166}"/>
              </a:ext>
            </a:extLst>
          </p:cNvPr>
          <p:cNvSpPr>
            <a:spLocks noGrp="1"/>
          </p:cNvSpPr>
          <p:nvPr>
            <p:ph type="dt" sz="half" idx="10"/>
          </p:nvPr>
        </p:nvSpPr>
        <p:spPr/>
        <p:txBody>
          <a:bodyPr/>
          <a:lstStyle/>
          <a:p>
            <a:fld id="{BB374BA8-36F8-4EDA-9A81-BE6068E484CE}" type="datetimeFigureOut">
              <a:rPr lang="en-IE" smtClean="0"/>
              <a:t>14/11/2018</a:t>
            </a:fld>
            <a:endParaRPr lang="en-IE"/>
          </a:p>
        </p:txBody>
      </p:sp>
      <p:sp>
        <p:nvSpPr>
          <p:cNvPr id="3" name="Footer Placeholder 2">
            <a:extLst>
              <a:ext uri="{FF2B5EF4-FFF2-40B4-BE49-F238E27FC236}">
                <a16:creationId xmlns:a16="http://schemas.microsoft.com/office/drawing/2014/main" id="{6C8D586D-6312-42E1-BA09-FF554BE57F79}"/>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9C8D985D-D54F-400F-9F03-2708D4D5D2F2}"/>
              </a:ext>
            </a:extLst>
          </p:cNvPr>
          <p:cNvSpPr>
            <a:spLocks noGrp="1"/>
          </p:cNvSpPr>
          <p:nvPr>
            <p:ph type="sldNum" sz="quarter" idx="12"/>
          </p:nvPr>
        </p:nvSpPr>
        <p:spPr/>
        <p:txBody>
          <a:bodyPr/>
          <a:lstStyle/>
          <a:p>
            <a:fld id="{31DE47EC-8DBA-457B-BED4-5A1553DC7308}" type="slidenum">
              <a:rPr lang="en-IE" smtClean="0"/>
              <a:t>‹#›</a:t>
            </a:fld>
            <a:endParaRPr lang="en-IE"/>
          </a:p>
        </p:txBody>
      </p:sp>
    </p:spTree>
    <p:extLst>
      <p:ext uri="{BB962C8B-B14F-4D97-AF65-F5344CB8AC3E}">
        <p14:creationId xmlns:p14="http://schemas.microsoft.com/office/powerpoint/2010/main" val="2639015540"/>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083C3-F2F1-4D19-87B8-2851457603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CB512A35-BCC1-4E54-A770-8FE29C6E32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3B768ADB-FF21-4ADE-9CAA-1285813B00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6E4DD8-18DF-4F92-928A-A7EA27D24B43}"/>
              </a:ext>
            </a:extLst>
          </p:cNvPr>
          <p:cNvSpPr>
            <a:spLocks noGrp="1"/>
          </p:cNvSpPr>
          <p:nvPr>
            <p:ph type="dt" sz="half" idx="10"/>
          </p:nvPr>
        </p:nvSpPr>
        <p:spPr/>
        <p:txBody>
          <a:bodyPr/>
          <a:lstStyle/>
          <a:p>
            <a:fld id="{BB374BA8-36F8-4EDA-9A81-BE6068E484CE}" type="datetimeFigureOut">
              <a:rPr lang="en-IE" smtClean="0"/>
              <a:t>14/11/2018</a:t>
            </a:fld>
            <a:endParaRPr lang="en-IE"/>
          </a:p>
        </p:txBody>
      </p:sp>
      <p:sp>
        <p:nvSpPr>
          <p:cNvPr id="6" name="Footer Placeholder 5">
            <a:extLst>
              <a:ext uri="{FF2B5EF4-FFF2-40B4-BE49-F238E27FC236}">
                <a16:creationId xmlns:a16="http://schemas.microsoft.com/office/drawing/2014/main" id="{53CF8C4C-AE0E-4C33-94AD-A1C73484147C}"/>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9BF726F-F326-4B30-9674-02D5461C58BA}"/>
              </a:ext>
            </a:extLst>
          </p:cNvPr>
          <p:cNvSpPr>
            <a:spLocks noGrp="1"/>
          </p:cNvSpPr>
          <p:nvPr>
            <p:ph type="sldNum" sz="quarter" idx="12"/>
          </p:nvPr>
        </p:nvSpPr>
        <p:spPr/>
        <p:txBody>
          <a:bodyPr/>
          <a:lstStyle/>
          <a:p>
            <a:fld id="{31DE47EC-8DBA-457B-BED4-5A1553DC7308}" type="slidenum">
              <a:rPr lang="en-IE" smtClean="0"/>
              <a:t>‹#›</a:t>
            </a:fld>
            <a:endParaRPr lang="en-IE"/>
          </a:p>
        </p:txBody>
      </p:sp>
    </p:spTree>
    <p:extLst>
      <p:ext uri="{BB962C8B-B14F-4D97-AF65-F5344CB8AC3E}">
        <p14:creationId xmlns:p14="http://schemas.microsoft.com/office/powerpoint/2010/main" val="2034097504"/>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CBF13-EB73-4251-9F89-4D724905CF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4C8D4567-530E-45EB-B133-E6D5CFE2F1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50D09CC1-7A6F-43A3-BBD0-0C413DCADC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4B099C-5D9D-4483-BA9C-34AC9E0AFE0D}"/>
              </a:ext>
            </a:extLst>
          </p:cNvPr>
          <p:cNvSpPr>
            <a:spLocks noGrp="1"/>
          </p:cNvSpPr>
          <p:nvPr>
            <p:ph type="dt" sz="half" idx="10"/>
          </p:nvPr>
        </p:nvSpPr>
        <p:spPr/>
        <p:txBody>
          <a:bodyPr/>
          <a:lstStyle/>
          <a:p>
            <a:fld id="{BB374BA8-36F8-4EDA-9A81-BE6068E484CE}" type="datetimeFigureOut">
              <a:rPr lang="en-IE" smtClean="0"/>
              <a:t>14/11/2018</a:t>
            </a:fld>
            <a:endParaRPr lang="en-IE"/>
          </a:p>
        </p:txBody>
      </p:sp>
      <p:sp>
        <p:nvSpPr>
          <p:cNvPr id="6" name="Footer Placeholder 5">
            <a:extLst>
              <a:ext uri="{FF2B5EF4-FFF2-40B4-BE49-F238E27FC236}">
                <a16:creationId xmlns:a16="http://schemas.microsoft.com/office/drawing/2014/main" id="{A1D046A6-1539-4940-B865-5D9834B3D07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AF5ED74-1412-4B9F-95C4-199255ED4D03}"/>
              </a:ext>
            </a:extLst>
          </p:cNvPr>
          <p:cNvSpPr>
            <a:spLocks noGrp="1"/>
          </p:cNvSpPr>
          <p:nvPr>
            <p:ph type="sldNum" sz="quarter" idx="12"/>
          </p:nvPr>
        </p:nvSpPr>
        <p:spPr/>
        <p:txBody>
          <a:bodyPr/>
          <a:lstStyle/>
          <a:p>
            <a:fld id="{31DE47EC-8DBA-457B-BED4-5A1553DC7308}" type="slidenum">
              <a:rPr lang="en-IE" smtClean="0"/>
              <a:t>‹#›</a:t>
            </a:fld>
            <a:endParaRPr lang="en-IE"/>
          </a:p>
        </p:txBody>
      </p:sp>
    </p:spTree>
    <p:extLst>
      <p:ext uri="{BB962C8B-B14F-4D97-AF65-F5344CB8AC3E}">
        <p14:creationId xmlns:p14="http://schemas.microsoft.com/office/powerpoint/2010/main" val="566111439"/>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960256-DCF7-4B09-B6ED-371E46BE03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F3B514B-2988-400F-81F4-35A5530A1C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2606A0D-157B-41DB-8BE7-DF5A3BB926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74BA8-36F8-4EDA-9A81-BE6068E484CE}" type="datetimeFigureOut">
              <a:rPr lang="en-IE" smtClean="0"/>
              <a:t>14/11/2018</a:t>
            </a:fld>
            <a:endParaRPr lang="en-IE"/>
          </a:p>
        </p:txBody>
      </p:sp>
      <p:sp>
        <p:nvSpPr>
          <p:cNvPr id="5" name="Footer Placeholder 4">
            <a:extLst>
              <a:ext uri="{FF2B5EF4-FFF2-40B4-BE49-F238E27FC236}">
                <a16:creationId xmlns:a16="http://schemas.microsoft.com/office/drawing/2014/main" id="{C9E4FDEA-A7E0-4436-A6A7-8924BB69B5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06EF2F8E-3ABA-4588-B18F-426E223653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E47EC-8DBA-457B-BED4-5A1553DC7308}" type="slidenum">
              <a:rPr lang="en-IE" smtClean="0"/>
              <a:t>‹#›</a:t>
            </a:fld>
            <a:endParaRPr lang="en-IE"/>
          </a:p>
        </p:txBody>
      </p:sp>
    </p:spTree>
    <p:extLst>
      <p:ext uri="{BB962C8B-B14F-4D97-AF65-F5344CB8AC3E}">
        <p14:creationId xmlns:p14="http://schemas.microsoft.com/office/powerpoint/2010/main" val="1670291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3.png"/><Relationship Id="rId7" Type="http://schemas.openxmlformats.org/officeDocument/2006/relationships/diagramQuickStyle" Target="../diagrams/quickStyle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10" Type="http://schemas.openxmlformats.org/officeDocument/2006/relationships/image" Target="../media/image9.png"/><Relationship Id="rId4" Type="http://schemas.openxmlformats.org/officeDocument/2006/relationships/image" Target="../media/image5.jpg"/><Relationship Id="rId9" Type="http://schemas.microsoft.com/office/2007/relationships/diagramDrawing" Target="../diagrams/drawing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18.sv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22.sv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24.svg"/><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5.jp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5.jp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22.svg"/><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5.jp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7.sv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9.png"/><Relationship Id="rId4" Type="http://schemas.openxmlformats.org/officeDocument/2006/relationships/image" Target="../media/image5.jp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11.sv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11.sv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11.sv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5">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18" descr="FCHOICE_COV">
            <a:extLst>
              <a:ext uri="{FF2B5EF4-FFF2-40B4-BE49-F238E27FC236}">
                <a16:creationId xmlns:a16="http://schemas.microsoft.com/office/drawing/2014/main" id="{98113EC7-CD9B-4A24-BB85-0EAB6BF044BD}"/>
              </a:ext>
            </a:extLst>
          </p:cNvPr>
          <p:cNvPicPr>
            <a:picLocks noChangeAspect="1" noChangeArrowheads="1"/>
          </p:cNvPicPr>
          <p:nvPr/>
        </p:nvPicPr>
        <p:blipFill rotWithShape="1">
          <a:blip r:embed="rId3" cstate="print">
            <a:alphaModFix/>
            <a:extLst/>
          </a:blip>
          <a:srcRect l="14442" r="15315"/>
          <a:stretch/>
        </p:blipFill>
        <p:spPr bwMode="auto">
          <a:xfrm>
            <a:off x="0" y="0"/>
            <a:ext cx="6423053" cy="6858001"/>
          </a:xfrm>
          <a:prstGeom prst="rect">
            <a:avLst/>
          </a:prstGeom>
          <a:noFill/>
        </p:spPr>
      </p:pic>
      <p:pic>
        <p:nvPicPr>
          <p:cNvPr id="21" name="Picture 17">
            <a:extLst>
              <a:ext uri="{FF2B5EF4-FFF2-40B4-BE49-F238E27FC236}">
                <a16:creationId xmlns:a16="http://schemas.microsoft.com/office/drawing/2014/main" id="{24F266AD-725B-4A9D-B448-4C000F95CB4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CAC744C-4BBF-4DEB-A7EB-0A85B0873D7A}"/>
              </a:ext>
            </a:extLst>
          </p:cNvPr>
          <p:cNvSpPr>
            <a:spLocks noGrp="1"/>
          </p:cNvSpPr>
          <p:nvPr>
            <p:ph type="ctrTitle"/>
          </p:nvPr>
        </p:nvSpPr>
        <p:spPr>
          <a:xfrm>
            <a:off x="6748272" y="3992591"/>
            <a:ext cx="4800261" cy="1644592"/>
          </a:xfrm>
        </p:spPr>
        <p:txBody>
          <a:bodyPr anchor="t">
            <a:normAutofit/>
          </a:bodyPr>
          <a:lstStyle/>
          <a:p>
            <a:pPr algn="l"/>
            <a:r>
              <a:rPr lang="en-GB" sz="3700">
                <a:solidFill>
                  <a:srgbClr val="000000"/>
                </a:solidFill>
                <a:latin typeface="Calibri" panose="020F0502020204030204" pitchFamily="34" charset="0"/>
                <a:cs typeface="Calibri" panose="020F0502020204030204" pitchFamily="34" charset="0"/>
              </a:rPr>
              <a:t>Protecting your clients business and their legacy</a:t>
            </a:r>
            <a:r>
              <a:rPr lang="en-GB" sz="3700">
                <a:solidFill>
                  <a:srgbClr val="000000"/>
                </a:solidFill>
              </a:rPr>
              <a:t>	</a:t>
            </a:r>
            <a:endParaRPr lang="en-IE" sz="3700">
              <a:solidFill>
                <a:srgbClr val="000000"/>
              </a:solidFill>
            </a:endParaRPr>
          </a:p>
        </p:txBody>
      </p:sp>
    </p:spTree>
    <p:extLst>
      <p:ext uri="{BB962C8B-B14F-4D97-AF65-F5344CB8AC3E}">
        <p14:creationId xmlns:p14="http://schemas.microsoft.com/office/powerpoint/2010/main" val="218123645"/>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5760BA2-0F83-457E-924E-6EAD9458C457}"/>
              </a:ext>
            </a:extLst>
          </p:cNvPr>
          <p:cNvSpPr>
            <a:spLocks noGrp="1"/>
          </p:cNvSpPr>
          <p:nvPr>
            <p:ph type="title"/>
          </p:nvPr>
        </p:nvSpPr>
        <p:spPr>
          <a:xfrm>
            <a:off x="640079" y="2023236"/>
            <a:ext cx="3659777" cy="2820908"/>
          </a:xfrm>
        </p:spPr>
        <p:txBody>
          <a:bodyPr>
            <a:normAutofit/>
          </a:bodyPr>
          <a:lstStyle/>
          <a:p>
            <a:r>
              <a:rPr lang="en-GB" sz="4000">
                <a:solidFill>
                  <a:srgbClr val="FFFFFF"/>
                </a:solidFill>
              </a:rPr>
              <a:t>Protecting our clients legacy		</a:t>
            </a:r>
            <a:endParaRPr lang="en-IE" sz="4000">
              <a:solidFill>
                <a:srgbClr val="FFFFFF"/>
              </a:solidFill>
            </a:endParaRPr>
          </a:p>
        </p:txBody>
      </p:sp>
      <p:pic>
        <p:nvPicPr>
          <p:cNvPr id="8" name="Picture 7">
            <a:extLst>
              <a:ext uri="{FF2B5EF4-FFF2-40B4-BE49-F238E27FC236}">
                <a16:creationId xmlns:a16="http://schemas.microsoft.com/office/drawing/2014/main" id="{ECD22F1D-D97F-4BA7-AB45-ED8F7F8C96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graphicFrame>
        <p:nvGraphicFramePr>
          <p:cNvPr id="16" name="Content Placeholder 2">
            <a:extLst>
              <a:ext uri="{FF2B5EF4-FFF2-40B4-BE49-F238E27FC236}">
                <a16:creationId xmlns:a16="http://schemas.microsoft.com/office/drawing/2014/main" id="{DE125B63-03D8-407C-B2FC-D062C654000C}"/>
              </a:ext>
            </a:extLst>
          </p:cNvPr>
          <p:cNvGraphicFramePr>
            <a:graphicFrameLocks noGrp="1"/>
          </p:cNvGraphicFramePr>
          <p:nvPr>
            <p:ph idx="1"/>
            <p:extLst>
              <p:ext uri="{D42A27DB-BD31-4B8C-83A1-F6EECF244321}">
                <p14:modId xmlns:p14="http://schemas.microsoft.com/office/powerpoint/2010/main" val="2327028066"/>
              </p:ext>
            </p:extLst>
          </p:nvPr>
        </p:nvGraphicFramePr>
        <p:xfrm>
          <a:off x="6381641" y="1892080"/>
          <a:ext cx="4419710" cy="455611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3" name="Picture 2">
            <a:extLst>
              <a:ext uri="{FF2B5EF4-FFF2-40B4-BE49-F238E27FC236}">
                <a16:creationId xmlns:a16="http://schemas.microsoft.com/office/drawing/2014/main" id="{9443692E-8AED-47DB-8659-C7D9843407EE}"/>
              </a:ext>
            </a:extLst>
          </p:cNvPr>
          <p:cNvPicPr>
            <a:picLocks noChangeAspect="1"/>
          </p:cNvPicPr>
          <p:nvPr/>
        </p:nvPicPr>
        <p:blipFill>
          <a:blip r:embed="rId10"/>
          <a:stretch>
            <a:fillRect/>
          </a:stretch>
        </p:blipFill>
        <p:spPr>
          <a:xfrm>
            <a:off x="6612911" y="133658"/>
            <a:ext cx="3664014" cy="2060627"/>
          </a:xfrm>
          <a:prstGeom prst="rect">
            <a:avLst/>
          </a:prstGeom>
        </p:spPr>
      </p:pic>
    </p:spTree>
    <p:extLst>
      <p:ext uri="{BB962C8B-B14F-4D97-AF65-F5344CB8AC3E}">
        <p14:creationId xmlns:p14="http://schemas.microsoft.com/office/powerpoint/2010/main" val="2381580669"/>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08D1A28-7E35-4629-8F1C-6F3712DF8E4A}"/>
              </a:ext>
            </a:extLst>
          </p:cNvPr>
          <p:cNvSpPr>
            <a:spLocks noGrp="1"/>
          </p:cNvSpPr>
          <p:nvPr>
            <p:ph type="title"/>
          </p:nvPr>
        </p:nvSpPr>
        <p:spPr>
          <a:xfrm>
            <a:off x="5800012" y="363617"/>
            <a:ext cx="4977976" cy="1454051"/>
          </a:xfrm>
        </p:spPr>
        <p:txBody>
          <a:bodyPr>
            <a:normAutofit/>
          </a:bodyPr>
          <a:lstStyle/>
          <a:p>
            <a:r>
              <a:rPr lang="en-GB" sz="3200" b="1" dirty="0">
                <a:solidFill>
                  <a:srgbClr val="000000"/>
                </a:solidFill>
                <a:latin typeface="+mn-lt"/>
              </a:rPr>
              <a:t>Questions to ask yourself</a:t>
            </a:r>
            <a:endParaRPr lang="en-IE" sz="3200" b="1" dirty="0">
              <a:solidFill>
                <a:srgbClr val="000000"/>
              </a:solidFill>
              <a:latin typeface="+mn-lt"/>
            </a:endParaRPr>
          </a:p>
        </p:txBody>
      </p:sp>
      <p:sp>
        <p:nvSpPr>
          <p:cNvPr id="17"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Content Placeholder 4" descr="Team">
            <a:extLst>
              <a:ext uri="{FF2B5EF4-FFF2-40B4-BE49-F238E27FC236}">
                <a16:creationId xmlns:a16="http://schemas.microsoft.com/office/drawing/2014/main" id="{A46EA4BF-271D-4D79-8587-DC065F6C71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10" name="Content Placeholder 9">
            <a:extLst>
              <a:ext uri="{FF2B5EF4-FFF2-40B4-BE49-F238E27FC236}">
                <a16:creationId xmlns:a16="http://schemas.microsoft.com/office/drawing/2014/main" id="{01070BCC-B6EB-4FB9-BFE0-E8DF61DD38B0}"/>
              </a:ext>
            </a:extLst>
          </p:cNvPr>
          <p:cNvSpPr>
            <a:spLocks noGrp="1"/>
          </p:cNvSpPr>
          <p:nvPr>
            <p:ph idx="1"/>
          </p:nvPr>
        </p:nvSpPr>
        <p:spPr>
          <a:xfrm>
            <a:off x="5732900" y="1842982"/>
            <a:ext cx="5271670" cy="3586072"/>
          </a:xfrm>
        </p:spPr>
        <p:txBody>
          <a:bodyPr anchor="ctr">
            <a:normAutofit/>
          </a:bodyPr>
          <a:lstStyle/>
          <a:p>
            <a:r>
              <a:rPr lang="en-US" sz="2000" b="1" dirty="0">
                <a:solidFill>
                  <a:srgbClr val="000000"/>
                </a:solidFill>
              </a:rPr>
              <a:t>In the event of death of your business partner</a:t>
            </a:r>
          </a:p>
          <a:p>
            <a:pPr lvl="1"/>
            <a:r>
              <a:rPr lang="en-US" sz="1600" dirty="0">
                <a:solidFill>
                  <a:srgbClr val="000000"/>
                </a:solidFill>
              </a:rPr>
              <a:t>What will happen to their shares in the business?</a:t>
            </a:r>
          </a:p>
          <a:p>
            <a:pPr lvl="1"/>
            <a:r>
              <a:rPr lang="en-US" sz="1600" dirty="0">
                <a:solidFill>
                  <a:srgbClr val="000000"/>
                </a:solidFill>
              </a:rPr>
              <a:t>Will the deceased’s family join the business?</a:t>
            </a:r>
          </a:p>
          <a:p>
            <a:pPr lvl="1"/>
            <a:r>
              <a:rPr lang="en-US" sz="1600" dirty="0">
                <a:solidFill>
                  <a:srgbClr val="000000"/>
                </a:solidFill>
              </a:rPr>
              <a:t>What will be the impact of such a new inexperienced partner?</a:t>
            </a:r>
          </a:p>
          <a:p>
            <a:r>
              <a:rPr lang="en-US" sz="2000" b="1" dirty="0">
                <a:solidFill>
                  <a:srgbClr val="000000"/>
                </a:solidFill>
              </a:rPr>
              <a:t>In the event of your death</a:t>
            </a:r>
          </a:p>
          <a:p>
            <a:pPr lvl="1"/>
            <a:r>
              <a:rPr lang="en-US" sz="1600" dirty="0">
                <a:solidFill>
                  <a:srgbClr val="000000"/>
                </a:solidFill>
              </a:rPr>
              <a:t>What will happen to your shareholding?</a:t>
            </a:r>
          </a:p>
          <a:p>
            <a:pPr lvl="1"/>
            <a:r>
              <a:rPr lang="en-US" sz="1600" dirty="0">
                <a:solidFill>
                  <a:srgbClr val="000000"/>
                </a:solidFill>
              </a:rPr>
              <a:t>Are your spouse/children in a position to take your place in the business?</a:t>
            </a:r>
          </a:p>
          <a:p>
            <a:pPr lvl="1"/>
            <a:r>
              <a:rPr lang="en-US" sz="1600" dirty="0">
                <a:solidFill>
                  <a:srgbClr val="000000"/>
                </a:solidFill>
              </a:rPr>
              <a:t>How will your business partners react?</a:t>
            </a:r>
          </a:p>
          <a:p>
            <a:pPr lvl="1"/>
            <a:r>
              <a:rPr lang="en-US" sz="1600" dirty="0">
                <a:solidFill>
                  <a:srgbClr val="000000"/>
                </a:solidFill>
              </a:rPr>
              <a:t>How will your family survive financially?</a:t>
            </a:r>
          </a:p>
          <a:p>
            <a:endParaRPr lang="en-US" sz="2000" dirty="0">
              <a:solidFill>
                <a:srgbClr val="000000"/>
              </a:solidFill>
            </a:endParaRPr>
          </a:p>
        </p:txBody>
      </p:sp>
    </p:spTree>
    <p:extLst>
      <p:ext uri="{BB962C8B-B14F-4D97-AF65-F5344CB8AC3E}">
        <p14:creationId xmlns:p14="http://schemas.microsoft.com/office/powerpoint/2010/main" val="1074688044"/>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D34B24-8C8A-436E-AE5D-4056493E4ED3}"/>
              </a:ext>
            </a:extLst>
          </p:cNvPr>
          <p:cNvSpPr>
            <a:spLocks noGrp="1"/>
          </p:cNvSpPr>
          <p:nvPr>
            <p:ph type="title"/>
          </p:nvPr>
        </p:nvSpPr>
        <p:spPr>
          <a:xfrm>
            <a:off x="6094105" y="802955"/>
            <a:ext cx="4977976" cy="1454051"/>
          </a:xfrm>
        </p:spPr>
        <p:txBody>
          <a:bodyPr>
            <a:normAutofit fontScale="90000"/>
          </a:bodyPr>
          <a:lstStyle/>
          <a:p>
            <a:r>
              <a:rPr lang="en-GB" dirty="0">
                <a:solidFill>
                  <a:srgbClr val="000000"/>
                </a:solidFill>
                <a:latin typeface="+mn-lt"/>
              </a:rPr>
              <a:t>We are asking you to ask your clients</a:t>
            </a:r>
            <a:br>
              <a:rPr lang="en-GB" dirty="0">
                <a:solidFill>
                  <a:srgbClr val="000000"/>
                </a:solidFill>
                <a:latin typeface="+mn-lt"/>
              </a:rPr>
            </a:br>
            <a:r>
              <a:rPr lang="en-GB" dirty="0">
                <a:solidFill>
                  <a:srgbClr val="000000"/>
                </a:solidFill>
                <a:latin typeface="+mn-lt"/>
              </a:rPr>
              <a:t>“How would your business cope?”</a:t>
            </a:r>
            <a:r>
              <a:rPr lang="en-GB" dirty="0">
                <a:solidFill>
                  <a:srgbClr val="000000"/>
                </a:solidFill>
              </a:rPr>
              <a:t>		</a:t>
            </a:r>
            <a:endParaRPr lang="en-IE" dirty="0">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Checklist">
            <a:extLst>
              <a:ext uri="{FF2B5EF4-FFF2-40B4-BE49-F238E27FC236}">
                <a16:creationId xmlns:a16="http://schemas.microsoft.com/office/drawing/2014/main" id="{CD977E75-4095-40AB-99BA-9ECE7AFEC0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4328C747-3CCD-49F8-9F99-FEF05FF81984}"/>
              </a:ext>
            </a:extLst>
          </p:cNvPr>
          <p:cNvSpPr>
            <a:spLocks noGrp="1"/>
          </p:cNvSpPr>
          <p:nvPr>
            <p:ph idx="1"/>
          </p:nvPr>
        </p:nvSpPr>
        <p:spPr>
          <a:xfrm>
            <a:off x="6065129" y="2737858"/>
            <a:ext cx="4977578" cy="3639289"/>
          </a:xfrm>
        </p:spPr>
        <p:txBody>
          <a:bodyPr anchor="ctr">
            <a:normAutofit/>
          </a:bodyPr>
          <a:lstStyle/>
          <a:p>
            <a:r>
              <a:rPr lang="en-GB" sz="2000" dirty="0">
                <a:solidFill>
                  <a:srgbClr val="000000"/>
                </a:solidFill>
              </a:rPr>
              <a:t>In the event of the death of your business partner</a:t>
            </a:r>
          </a:p>
          <a:p>
            <a:r>
              <a:rPr lang="en-GB" sz="2000" dirty="0">
                <a:solidFill>
                  <a:srgbClr val="000000"/>
                </a:solidFill>
              </a:rPr>
              <a:t>The untimely death of a partner in a firm can have serious financial implications for the continuing partners.</a:t>
            </a:r>
          </a:p>
          <a:p>
            <a:r>
              <a:rPr lang="en-GB" sz="2000" dirty="0">
                <a:solidFill>
                  <a:srgbClr val="000000"/>
                </a:solidFill>
              </a:rPr>
              <a:t>In fact, under the provisions of the Partnership Act 1890, the deceased Partner’s share of the business automatically becomes the property of their estate. </a:t>
            </a:r>
          </a:p>
          <a:p>
            <a:endParaRPr lang="en-IE" sz="2000" dirty="0">
              <a:solidFill>
                <a:srgbClr val="000000"/>
              </a:solidFill>
            </a:endParaRPr>
          </a:p>
        </p:txBody>
      </p:sp>
      <p:pic>
        <p:nvPicPr>
          <p:cNvPr id="5" name="Picture 4">
            <a:extLst>
              <a:ext uri="{FF2B5EF4-FFF2-40B4-BE49-F238E27FC236}">
                <a16:creationId xmlns:a16="http://schemas.microsoft.com/office/drawing/2014/main" id="{FAEA23E5-F35C-4149-8550-3A93810418C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spTree>
    <p:extLst>
      <p:ext uri="{BB962C8B-B14F-4D97-AF65-F5344CB8AC3E}">
        <p14:creationId xmlns:p14="http://schemas.microsoft.com/office/powerpoint/2010/main" val="1126348324"/>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5760BA2-0F83-457E-924E-6EAD9458C457}"/>
              </a:ext>
            </a:extLst>
          </p:cNvPr>
          <p:cNvSpPr>
            <a:spLocks noGrp="1"/>
          </p:cNvSpPr>
          <p:nvPr>
            <p:ph type="title"/>
          </p:nvPr>
        </p:nvSpPr>
        <p:spPr>
          <a:xfrm>
            <a:off x="6082111" y="470240"/>
            <a:ext cx="5568058" cy="1964702"/>
          </a:xfrm>
        </p:spPr>
        <p:txBody>
          <a:bodyPr>
            <a:normAutofit/>
          </a:bodyPr>
          <a:lstStyle/>
          <a:p>
            <a:r>
              <a:rPr lang="en-GB" dirty="0">
                <a:solidFill>
                  <a:srgbClr val="000000"/>
                </a:solidFill>
                <a:latin typeface="+mn-lt"/>
              </a:rPr>
              <a:t>Solution: </a:t>
            </a:r>
            <a:br>
              <a:rPr lang="en-GB" dirty="0">
                <a:solidFill>
                  <a:srgbClr val="000000"/>
                </a:solidFill>
                <a:latin typeface="+mn-lt"/>
              </a:rPr>
            </a:br>
            <a:r>
              <a:rPr lang="en-GB" dirty="0">
                <a:solidFill>
                  <a:srgbClr val="000000"/>
                </a:solidFill>
                <a:latin typeface="+mn-lt"/>
              </a:rPr>
              <a:t>Partnership Insuranc</a:t>
            </a:r>
            <a:r>
              <a:rPr lang="en-GB" dirty="0">
                <a:solidFill>
                  <a:srgbClr val="000000"/>
                </a:solidFill>
              </a:rPr>
              <a:t>e	</a:t>
            </a:r>
            <a:endParaRPr lang="en-IE" dirty="0">
              <a:solidFill>
                <a:srgbClr val="000000"/>
              </a:solidFill>
            </a:endParaRPr>
          </a:p>
        </p:txBody>
      </p:sp>
      <p:sp>
        <p:nvSpPr>
          <p:cNvPr id="3" name="Content Placeholder 2">
            <a:extLst>
              <a:ext uri="{FF2B5EF4-FFF2-40B4-BE49-F238E27FC236}">
                <a16:creationId xmlns:a16="http://schemas.microsoft.com/office/drawing/2014/main" id="{1CA375F2-D3D4-4404-AAA4-9515463D6131}"/>
              </a:ext>
            </a:extLst>
          </p:cNvPr>
          <p:cNvSpPr>
            <a:spLocks noGrp="1"/>
          </p:cNvSpPr>
          <p:nvPr>
            <p:ph idx="1"/>
          </p:nvPr>
        </p:nvSpPr>
        <p:spPr>
          <a:xfrm>
            <a:off x="6090574" y="2340528"/>
            <a:ext cx="5753764" cy="3691971"/>
          </a:xfrm>
        </p:spPr>
        <p:txBody>
          <a:bodyPr anchor="ctr">
            <a:normAutofit lnSpcReduction="10000"/>
          </a:bodyPr>
          <a:lstStyle/>
          <a:p>
            <a:r>
              <a:rPr lang="en-GB" sz="2400" dirty="0">
                <a:solidFill>
                  <a:srgbClr val="000000"/>
                </a:solidFill>
              </a:rPr>
              <a:t>Put the measures in place now to safeguard the future of your firm </a:t>
            </a:r>
          </a:p>
          <a:p>
            <a:r>
              <a:rPr lang="en-GB" sz="2400" dirty="0">
                <a:solidFill>
                  <a:srgbClr val="000000"/>
                </a:solidFill>
              </a:rPr>
              <a:t>Helping enable the companies financial stability</a:t>
            </a:r>
          </a:p>
          <a:p>
            <a:r>
              <a:rPr lang="en-GB" sz="2400" dirty="0">
                <a:solidFill>
                  <a:srgbClr val="000000"/>
                </a:solidFill>
              </a:rPr>
              <a:t>Surviving partners have funds to buy the deceased’s share in the firm without having to resort to borrowing or selling assets</a:t>
            </a:r>
          </a:p>
          <a:p>
            <a:r>
              <a:rPr lang="en-GB" sz="2400" dirty="0">
                <a:solidFill>
                  <a:srgbClr val="000000"/>
                </a:solidFill>
              </a:rPr>
              <a:t>Surviving partners retain control of the business </a:t>
            </a:r>
          </a:p>
        </p:txBody>
      </p:sp>
      <p:pic>
        <p:nvPicPr>
          <p:cNvPr id="8" name="Picture 7">
            <a:extLst>
              <a:ext uri="{FF2B5EF4-FFF2-40B4-BE49-F238E27FC236}">
                <a16:creationId xmlns:a16="http://schemas.microsoft.com/office/drawing/2014/main" id="{ECD22F1D-D97F-4BA7-AB45-ED8F7F8C96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pic>
        <p:nvPicPr>
          <p:cNvPr id="13" name="Graphic 12" descr="Handshake">
            <a:extLst>
              <a:ext uri="{FF2B5EF4-FFF2-40B4-BE49-F238E27FC236}">
                <a16:creationId xmlns:a16="http://schemas.microsoft.com/office/drawing/2014/main" id="{1AD0F1DA-0753-4DE5-91C4-9441FCA85F2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0254" y="1629089"/>
            <a:ext cx="3620021" cy="3620021"/>
          </a:xfrm>
          <a:prstGeom prst="rect">
            <a:avLst/>
          </a:prstGeom>
        </p:spPr>
      </p:pic>
    </p:spTree>
    <p:extLst>
      <p:ext uri="{BB962C8B-B14F-4D97-AF65-F5344CB8AC3E}">
        <p14:creationId xmlns:p14="http://schemas.microsoft.com/office/powerpoint/2010/main" val="2642480397"/>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A11B45-337F-440B-BBDD-346C4A114198}"/>
              </a:ext>
            </a:extLst>
          </p:cNvPr>
          <p:cNvSpPr>
            <a:spLocks noGrp="1"/>
          </p:cNvSpPr>
          <p:nvPr>
            <p:ph type="title"/>
          </p:nvPr>
        </p:nvSpPr>
        <p:spPr>
          <a:xfrm>
            <a:off x="6169606" y="257671"/>
            <a:ext cx="4977976" cy="1454051"/>
          </a:xfrm>
        </p:spPr>
        <p:txBody>
          <a:bodyPr>
            <a:normAutofit/>
          </a:bodyPr>
          <a:lstStyle/>
          <a:p>
            <a:r>
              <a:rPr lang="en-GB" dirty="0">
                <a:solidFill>
                  <a:srgbClr val="000000"/>
                </a:solidFill>
                <a:latin typeface="+mn-lt"/>
              </a:rPr>
              <a:t>Case Study: </a:t>
            </a:r>
            <a:br>
              <a:rPr lang="en-GB" dirty="0">
                <a:solidFill>
                  <a:srgbClr val="000000"/>
                </a:solidFill>
                <a:latin typeface="+mn-lt"/>
              </a:rPr>
            </a:br>
            <a:r>
              <a:rPr lang="en-GB" dirty="0">
                <a:solidFill>
                  <a:srgbClr val="000000"/>
                </a:solidFill>
                <a:latin typeface="+mn-lt"/>
              </a:rPr>
              <a:t>XYZ Partnership</a:t>
            </a:r>
            <a:r>
              <a:rPr lang="en-GB" dirty="0">
                <a:solidFill>
                  <a:srgbClr val="000000"/>
                </a:solidFill>
              </a:rPr>
              <a:t>	 </a:t>
            </a:r>
            <a:endParaRPr lang="en-IE" dirty="0">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Building">
            <a:extLst>
              <a:ext uri="{FF2B5EF4-FFF2-40B4-BE49-F238E27FC236}">
                <a16:creationId xmlns:a16="http://schemas.microsoft.com/office/drawing/2014/main" id="{07B3D9C0-341E-41D7-B229-E7A77DCCD4C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708CC850-261E-4476-85C6-5AB912B682C5}"/>
              </a:ext>
            </a:extLst>
          </p:cNvPr>
          <p:cNvSpPr>
            <a:spLocks noGrp="1"/>
          </p:cNvSpPr>
          <p:nvPr>
            <p:ph idx="1"/>
          </p:nvPr>
        </p:nvSpPr>
        <p:spPr>
          <a:xfrm>
            <a:off x="6096000" y="1551962"/>
            <a:ext cx="4893578" cy="4509009"/>
          </a:xfrm>
        </p:spPr>
        <p:txBody>
          <a:bodyPr anchor="ctr">
            <a:normAutofit/>
          </a:bodyPr>
          <a:lstStyle/>
          <a:p>
            <a:pPr marL="0" indent="0">
              <a:buNone/>
            </a:pPr>
            <a:r>
              <a:rPr lang="en-GB" sz="2000" dirty="0">
                <a:solidFill>
                  <a:srgbClr val="000000"/>
                </a:solidFill>
              </a:rPr>
              <a:t>Three partners: Alan, Barry and Ciara</a:t>
            </a:r>
          </a:p>
          <a:p>
            <a:pPr marL="0" indent="0">
              <a:buNone/>
            </a:pPr>
            <a:r>
              <a:rPr lang="en-GB" sz="2000" dirty="0">
                <a:solidFill>
                  <a:srgbClr val="000000"/>
                </a:solidFill>
              </a:rPr>
              <a:t>Firm is currently valued at €1,800,000</a:t>
            </a:r>
          </a:p>
          <a:p>
            <a:pPr marL="0" indent="0">
              <a:buNone/>
            </a:pPr>
            <a:r>
              <a:rPr lang="en-GB" sz="2000" dirty="0">
                <a:solidFill>
                  <a:srgbClr val="000000"/>
                </a:solidFill>
              </a:rPr>
              <a:t>Value of each partners share €600,000</a:t>
            </a:r>
          </a:p>
          <a:p>
            <a:pPr marL="0" indent="0">
              <a:buNone/>
            </a:pPr>
            <a:endParaRPr lang="en-GB" sz="2000" dirty="0">
              <a:solidFill>
                <a:srgbClr val="000000"/>
              </a:solidFill>
            </a:endParaRPr>
          </a:p>
          <a:p>
            <a:r>
              <a:rPr lang="en-GB" sz="1800" dirty="0">
                <a:solidFill>
                  <a:srgbClr val="000000"/>
                </a:solidFill>
              </a:rPr>
              <a:t>Want to ensure that in the event of death that the deceased’s estate is financially compensated for their share in the firm</a:t>
            </a:r>
          </a:p>
          <a:p>
            <a:r>
              <a:rPr lang="en-GB" sz="1800" dirty="0">
                <a:solidFill>
                  <a:srgbClr val="000000"/>
                </a:solidFill>
              </a:rPr>
              <a:t>That the partnership is not dissolved and that the business can continue to operate</a:t>
            </a:r>
          </a:p>
          <a:p>
            <a:r>
              <a:rPr lang="en-GB" sz="1800" dirty="0">
                <a:solidFill>
                  <a:srgbClr val="000000"/>
                </a:solidFill>
              </a:rPr>
              <a:t>That the surviving partners remain in full control of the company </a:t>
            </a:r>
            <a:endParaRPr lang="en-IE" sz="1800" dirty="0">
              <a:solidFill>
                <a:srgbClr val="000000"/>
              </a:solidFill>
            </a:endParaRPr>
          </a:p>
        </p:txBody>
      </p:sp>
      <p:pic>
        <p:nvPicPr>
          <p:cNvPr id="11" name="Picture 10">
            <a:extLst>
              <a:ext uri="{FF2B5EF4-FFF2-40B4-BE49-F238E27FC236}">
                <a16:creationId xmlns:a16="http://schemas.microsoft.com/office/drawing/2014/main" id="{D81DA03D-6832-455D-ABB1-B60B3B0DD2E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spTree>
    <p:extLst>
      <p:ext uri="{BB962C8B-B14F-4D97-AF65-F5344CB8AC3E}">
        <p14:creationId xmlns:p14="http://schemas.microsoft.com/office/powerpoint/2010/main" val="3792205174"/>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2F77ADA-D4E9-4C06-85D4-B38AA63428AD}"/>
              </a:ext>
            </a:extLst>
          </p:cNvPr>
          <p:cNvSpPr>
            <a:spLocks noGrp="1"/>
          </p:cNvSpPr>
          <p:nvPr>
            <p:ph type="title"/>
          </p:nvPr>
        </p:nvSpPr>
        <p:spPr>
          <a:xfrm>
            <a:off x="434678" y="523420"/>
            <a:ext cx="3669161" cy="2760098"/>
          </a:xfrm>
        </p:spPr>
        <p:txBody>
          <a:bodyPr>
            <a:normAutofit/>
          </a:bodyPr>
          <a:lstStyle/>
          <a:p>
            <a:pPr algn="ctr"/>
            <a:r>
              <a:rPr lang="en-GB" dirty="0">
                <a:solidFill>
                  <a:srgbClr val="FFFFFF"/>
                </a:solidFill>
              </a:rPr>
              <a:t>XYZ Partnership	</a:t>
            </a:r>
            <a:endParaRPr lang="en-IE" dirty="0">
              <a:solidFill>
                <a:srgbClr val="FFFFFF"/>
              </a:solidFill>
            </a:endParaRPr>
          </a:p>
        </p:txBody>
      </p:sp>
      <p:sp>
        <p:nvSpPr>
          <p:cNvPr id="3" name="Content Placeholder 2">
            <a:extLst>
              <a:ext uri="{FF2B5EF4-FFF2-40B4-BE49-F238E27FC236}">
                <a16:creationId xmlns:a16="http://schemas.microsoft.com/office/drawing/2014/main" id="{773AF06F-007C-41DC-AB08-8A07CF35F17F}"/>
              </a:ext>
            </a:extLst>
          </p:cNvPr>
          <p:cNvSpPr>
            <a:spLocks noGrp="1"/>
          </p:cNvSpPr>
          <p:nvPr>
            <p:ph idx="1"/>
          </p:nvPr>
        </p:nvSpPr>
        <p:spPr>
          <a:xfrm>
            <a:off x="6090574" y="801866"/>
            <a:ext cx="5306084" cy="5230634"/>
          </a:xfrm>
        </p:spPr>
        <p:txBody>
          <a:bodyPr anchor="ctr">
            <a:normAutofit lnSpcReduction="10000"/>
          </a:bodyPr>
          <a:lstStyle/>
          <a:p>
            <a:pPr marL="0" indent="0">
              <a:buNone/>
            </a:pPr>
            <a:r>
              <a:rPr lang="en-GB" sz="2000" dirty="0">
                <a:solidFill>
                  <a:srgbClr val="000000"/>
                </a:solidFill>
              </a:rPr>
              <a:t>All three Partners in XYZ have decided to arrange Partnership Insurance. </a:t>
            </a:r>
          </a:p>
          <a:p>
            <a:pPr marL="0" indent="0">
              <a:buNone/>
            </a:pPr>
            <a:r>
              <a:rPr lang="en-GB" sz="2000" dirty="0">
                <a:solidFill>
                  <a:srgbClr val="000000"/>
                </a:solidFill>
              </a:rPr>
              <a:t>A number of things to consider:</a:t>
            </a:r>
          </a:p>
          <a:p>
            <a:pPr marL="0" indent="0">
              <a:buNone/>
            </a:pPr>
            <a:r>
              <a:rPr lang="en-GB" sz="2000" u="sng" dirty="0">
                <a:solidFill>
                  <a:srgbClr val="000000"/>
                </a:solidFill>
              </a:rPr>
              <a:t>Option 1: Life of a Another</a:t>
            </a:r>
          </a:p>
          <a:p>
            <a:pPr marL="0" indent="0">
              <a:buNone/>
            </a:pPr>
            <a:r>
              <a:rPr lang="en-GB" sz="2000" dirty="0">
                <a:solidFill>
                  <a:srgbClr val="000000"/>
                </a:solidFill>
              </a:rPr>
              <a:t>Each Partner in the firm insures each of their fellow Partners, for the amount they would need to buy back the deceased Partner’s share of the business.</a:t>
            </a:r>
          </a:p>
          <a:p>
            <a:pPr marL="0" indent="0">
              <a:buNone/>
            </a:pPr>
            <a:r>
              <a:rPr lang="en-GB" sz="2000" u="sng" dirty="0">
                <a:solidFill>
                  <a:srgbClr val="000000"/>
                </a:solidFill>
              </a:rPr>
              <a:t>Option</a:t>
            </a:r>
            <a:r>
              <a:rPr lang="en-IE" sz="2000" u="sng" dirty="0">
                <a:solidFill>
                  <a:srgbClr val="000000"/>
                </a:solidFill>
              </a:rPr>
              <a:t> 2: Own Life in Trust</a:t>
            </a:r>
          </a:p>
          <a:p>
            <a:pPr marL="0" indent="0">
              <a:buNone/>
            </a:pPr>
            <a:r>
              <a:rPr lang="en-GB" sz="2000" dirty="0">
                <a:solidFill>
                  <a:srgbClr val="000000"/>
                </a:solidFill>
              </a:rPr>
              <a:t>Each Partner insures their own life for the value of their share of the firm, with the policy being written under a Declaration of Trust for the benefit of the surviving Partners. On the death of a Partner the remaining Partners will receive a proportion of the Life cover in place. This is then used to buy back the deceased Partner’s share of the business.</a:t>
            </a:r>
            <a:endParaRPr lang="en-GB" sz="2000" u="sng" dirty="0">
              <a:solidFill>
                <a:srgbClr val="000000"/>
              </a:solidFill>
            </a:endParaRPr>
          </a:p>
        </p:txBody>
      </p:sp>
      <p:pic>
        <p:nvPicPr>
          <p:cNvPr id="5" name="Graphic 4" descr="Contract">
            <a:extLst>
              <a:ext uri="{FF2B5EF4-FFF2-40B4-BE49-F238E27FC236}">
                <a16:creationId xmlns:a16="http://schemas.microsoft.com/office/drawing/2014/main" id="{F85B2DEF-E9FB-445E-9027-D5FC0002882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94359" y="2645514"/>
            <a:ext cx="2600131" cy="2600131"/>
          </a:xfrm>
          <a:prstGeom prst="rect">
            <a:avLst/>
          </a:prstGeom>
        </p:spPr>
      </p:pic>
      <p:pic>
        <p:nvPicPr>
          <p:cNvPr id="9" name="Picture 8">
            <a:extLst>
              <a:ext uri="{FF2B5EF4-FFF2-40B4-BE49-F238E27FC236}">
                <a16:creationId xmlns:a16="http://schemas.microsoft.com/office/drawing/2014/main" id="{D602CB29-DCBE-4DE6-80CF-F50F69C0BB1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spTree>
    <p:extLst>
      <p:ext uri="{BB962C8B-B14F-4D97-AF65-F5344CB8AC3E}">
        <p14:creationId xmlns:p14="http://schemas.microsoft.com/office/powerpoint/2010/main" val="4257194585"/>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A11B45-337F-440B-BBDD-346C4A114198}"/>
              </a:ext>
            </a:extLst>
          </p:cNvPr>
          <p:cNvSpPr>
            <a:spLocks noGrp="1"/>
          </p:cNvSpPr>
          <p:nvPr>
            <p:ph type="title"/>
          </p:nvPr>
        </p:nvSpPr>
        <p:spPr>
          <a:xfrm>
            <a:off x="5986611" y="880702"/>
            <a:ext cx="4977976" cy="1454051"/>
          </a:xfrm>
        </p:spPr>
        <p:txBody>
          <a:bodyPr>
            <a:normAutofit/>
          </a:bodyPr>
          <a:lstStyle/>
          <a:p>
            <a:r>
              <a:rPr lang="en-GB" dirty="0">
                <a:solidFill>
                  <a:srgbClr val="000000"/>
                </a:solidFill>
                <a:latin typeface="+mn-lt"/>
              </a:rPr>
              <a:t>“How would their Company cope?”</a:t>
            </a:r>
            <a:endParaRPr lang="en-IE" dirty="0">
              <a:solidFill>
                <a:srgbClr val="000000"/>
              </a:solidFill>
              <a:latin typeface="+mn-lt"/>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08CC850-261E-4476-85C6-5AB912B682C5}"/>
              </a:ext>
            </a:extLst>
          </p:cNvPr>
          <p:cNvSpPr>
            <a:spLocks noGrp="1"/>
          </p:cNvSpPr>
          <p:nvPr>
            <p:ph idx="1"/>
          </p:nvPr>
        </p:nvSpPr>
        <p:spPr>
          <a:xfrm>
            <a:off x="5827474" y="1952586"/>
            <a:ext cx="5296250" cy="4509009"/>
          </a:xfrm>
        </p:spPr>
        <p:txBody>
          <a:bodyPr anchor="ctr">
            <a:normAutofit/>
          </a:bodyPr>
          <a:lstStyle/>
          <a:p>
            <a:r>
              <a:rPr lang="en-GB" altLang="en-US" sz="2000" dirty="0">
                <a:solidFill>
                  <a:srgbClr val="000000"/>
                </a:solidFill>
                <a:ea typeface="Calibri" pitchFamily="34" charset="0"/>
                <a:cs typeface="Times New Roman" pitchFamily="18" charset="0"/>
              </a:rPr>
              <a:t>The sudden death of a shareholder in a private limited company can cause problems for both the surviving shareholders and the family of the deceased shareholder. </a:t>
            </a:r>
          </a:p>
          <a:p>
            <a:r>
              <a:rPr lang="en-GB" altLang="en-US" sz="2000" dirty="0">
                <a:solidFill>
                  <a:srgbClr val="000000"/>
                </a:solidFill>
                <a:ea typeface="Calibri" pitchFamily="34" charset="0"/>
                <a:cs typeface="Times New Roman" pitchFamily="18" charset="0"/>
              </a:rPr>
              <a:t>For example the surviving shareholders could lose control of the business as they may find themselves working with the deceased’s family</a:t>
            </a:r>
          </a:p>
          <a:p>
            <a:r>
              <a:rPr lang="en-GB" altLang="en-US" sz="2000" dirty="0">
                <a:solidFill>
                  <a:srgbClr val="000000"/>
                </a:solidFill>
                <a:ea typeface="Calibri" pitchFamily="34" charset="0"/>
                <a:cs typeface="Times New Roman" pitchFamily="18" charset="0"/>
              </a:rPr>
              <a:t>Life assurance can provide a solution to these problems by providing liquid capital on the death of a shareholder </a:t>
            </a:r>
            <a:endParaRPr lang="en-IE" altLang="en-US" sz="1500" dirty="0">
              <a:solidFill>
                <a:srgbClr val="000000"/>
              </a:solidFill>
              <a:ea typeface="Calibri" pitchFamily="34" charset="0"/>
              <a:cs typeface="Times New Roman" pitchFamily="18" charset="0"/>
            </a:endParaRPr>
          </a:p>
        </p:txBody>
      </p:sp>
      <p:pic>
        <p:nvPicPr>
          <p:cNvPr id="11" name="Picture 10">
            <a:extLst>
              <a:ext uri="{FF2B5EF4-FFF2-40B4-BE49-F238E27FC236}">
                <a16:creationId xmlns:a16="http://schemas.microsoft.com/office/drawing/2014/main" id="{D81DA03D-6832-455D-ABB1-B60B3B0DD2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pic>
        <p:nvPicPr>
          <p:cNvPr id="9" name="Graphic 8" descr="Checklist">
            <a:extLst>
              <a:ext uri="{FF2B5EF4-FFF2-40B4-BE49-F238E27FC236}">
                <a16:creationId xmlns:a16="http://schemas.microsoft.com/office/drawing/2014/main" id="{E0798302-0BF8-4915-BC79-F9187AF0743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2064" y="1549840"/>
            <a:ext cx="3620021" cy="3620021"/>
          </a:xfrm>
          <a:prstGeom prst="rect">
            <a:avLst/>
          </a:prstGeom>
        </p:spPr>
      </p:pic>
    </p:spTree>
    <p:extLst>
      <p:ext uri="{BB962C8B-B14F-4D97-AF65-F5344CB8AC3E}">
        <p14:creationId xmlns:p14="http://schemas.microsoft.com/office/powerpoint/2010/main" val="3105533996"/>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5760BA2-0F83-457E-924E-6EAD9458C457}"/>
              </a:ext>
            </a:extLst>
          </p:cNvPr>
          <p:cNvSpPr>
            <a:spLocks noGrp="1"/>
          </p:cNvSpPr>
          <p:nvPr>
            <p:ph type="title"/>
          </p:nvPr>
        </p:nvSpPr>
        <p:spPr>
          <a:xfrm>
            <a:off x="6343521" y="240407"/>
            <a:ext cx="5587068" cy="2174375"/>
          </a:xfrm>
        </p:spPr>
        <p:txBody>
          <a:bodyPr>
            <a:normAutofit/>
          </a:bodyPr>
          <a:lstStyle/>
          <a:p>
            <a:r>
              <a:rPr lang="en-GB" dirty="0">
                <a:solidFill>
                  <a:srgbClr val="000000"/>
                </a:solidFill>
                <a:latin typeface="+mn-lt"/>
              </a:rPr>
              <a:t>Solution: </a:t>
            </a:r>
            <a:br>
              <a:rPr lang="en-GB" dirty="0">
                <a:solidFill>
                  <a:srgbClr val="000000"/>
                </a:solidFill>
                <a:latin typeface="+mn-lt"/>
              </a:rPr>
            </a:br>
            <a:r>
              <a:rPr lang="en-GB" dirty="0">
                <a:solidFill>
                  <a:srgbClr val="000000"/>
                </a:solidFill>
                <a:latin typeface="+mn-lt"/>
              </a:rPr>
              <a:t>Shareholder Protectio</a:t>
            </a:r>
            <a:r>
              <a:rPr lang="en-GB" dirty="0">
                <a:solidFill>
                  <a:srgbClr val="000000"/>
                </a:solidFill>
              </a:rPr>
              <a:t>n</a:t>
            </a:r>
            <a:r>
              <a:rPr lang="en-GB" dirty="0">
                <a:solidFill>
                  <a:srgbClr val="FFFFFF"/>
                </a:solidFill>
              </a:rPr>
              <a:t>	</a:t>
            </a:r>
            <a:endParaRPr lang="en-IE" dirty="0">
              <a:solidFill>
                <a:srgbClr val="FFFFFF"/>
              </a:solidFill>
            </a:endParaRPr>
          </a:p>
        </p:txBody>
      </p:sp>
      <p:sp>
        <p:nvSpPr>
          <p:cNvPr id="3" name="Content Placeholder 2">
            <a:extLst>
              <a:ext uri="{FF2B5EF4-FFF2-40B4-BE49-F238E27FC236}">
                <a16:creationId xmlns:a16="http://schemas.microsoft.com/office/drawing/2014/main" id="{1CA375F2-D3D4-4404-AAA4-9515463D6131}"/>
              </a:ext>
            </a:extLst>
          </p:cNvPr>
          <p:cNvSpPr>
            <a:spLocks noGrp="1"/>
          </p:cNvSpPr>
          <p:nvPr>
            <p:ph idx="1"/>
          </p:nvPr>
        </p:nvSpPr>
        <p:spPr>
          <a:xfrm>
            <a:off x="6312247" y="2053641"/>
            <a:ext cx="5306084" cy="4647044"/>
          </a:xfrm>
        </p:spPr>
        <p:txBody>
          <a:bodyPr anchor="ctr">
            <a:normAutofit fontScale="92500" lnSpcReduction="10000"/>
          </a:bodyPr>
          <a:lstStyle/>
          <a:p>
            <a:r>
              <a:rPr lang="en-IE" altLang="en-US" sz="2200" dirty="0">
                <a:solidFill>
                  <a:srgbClr val="000000"/>
                </a:solidFill>
                <a:ea typeface="Calibri" pitchFamily="34" charset="0"/>
                <a:cs typeface="Times New Roman" pitchFamily="18" charset="0"/>
              </a:rPr>
              <a:t>Shareholder protection is life assurance which is taken out to protect both business owners and their families in the event of the death of one of the business owners.</a:t>
            </a:r>
          </a:p>
          <a:p>
            <a:r>
              <a:rPr lang="en-IE" altLang="en-US" sz="2200" dirty="0">
                <a:solidFill>
                  <a:srgbClr val="000000"/>
                </a:solidFill>
                <a:ea typeface="Calibri" pitchFamily="34" charset="0"/>
                <a:cs typeface="Times New Roman" pitchFamily="18" charset="0"/>
              </a:rPr>
              <a:t>Life cover is effected on the shareholders.  </a:t>
            </a:r>
          </a:p>
          <a:p>
            <a:r>
              <a:rPr lang="en-IE" altLang="en-US" sz="2200" dirty="0">
                <a:solidFill>
                  <a:srgbClr val="000000"/>
                </a:solidFill>
                <a:ea typeface="Calibri" pitchFamily="34" charset="0"/>
                <a:cs typeface="Times New Roman" pitchFamily="18" charset="0"/>
              </a:rPr>
              <a:t>The proceeds of this life cover are intended to enable the surviving owners to buy back the share of a business that belonged to the deceased shareholder. </a:t>
            </a:r>
          </a:p>
          <a:p>
            <a:r>
              <a:rPr lang="en-IE" altLang="en-US" sz="2200" dirty="0">
                <a:solidFill>
                  <a:srgbClr val="000000"/>
                </a:solidFill>
                <a:ea typeface="Calibri" pitchFamily="34" charset="0"/>
                <a:cs typeface="Times New Roman" pitchFamily="18" charset="0"/>
              </a:rPr>
              <a:t>This enables the surviving shareholders to retain control of the business, and it provides a fair price for the shares to the deceased’s family. </a:t>
            </a:r>
          </a:p>
          <a:p>
            <a:r>
              <a:rPr lang="en-IE" altLang="en-US" sz="2200" dirty="0">
                <a:solidFill>
                  <a:srgbClr val="000000"/>
                </a:solidFill>
                <a:ea typeface="Calibri" pitchFamily="34" charset="0"/>
                <a:cs typeface="Times New Roman" pitchFamily="18" charset="0"/>
              </a:rPr>
              <a:t>An agreement is put in place to ensure that this is what happens.</a:t>
            </a:r>
          </a:p>
          <a:p>
            <a:endParaRPr lang="en-IE" sz="2200" dirty="0">
              <a:solidFill>
                <a:srgbClr val="000000"/>
              </a:solidFill>
            </a:endParaRPr>
          </a:p>
        </p:txBody>
      </p:sp>
      <p:pic>
        <p:nvPicPr>
          <p:cNvPr id="8" name="Picture 7">
            <a:extLst>
              <a:ext uri="{FF2B5EF4-FFF2-40B4-BE49-F238E27FC236}">
                <a16:creationId xmlns:a16="http://schemas.microsoft.com/office/drawing/2014/main" id="{ECD22F1D-D97F-4BA7-AB45-ED8F7F8C96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pic>
        <p:nvPicPr>
          <p:cNvPr id="13" name="Graphic 12" descr="Handshake">
            <a:extLst>
              <a:ext uri="{FF2B5EF4-FFF2-40B4-BE49-F238E27FC236}">
                <a16:creationId xmlns:a16="http://schemas.microsoft.com/office/drawing/2014/main" id="{3AD117C2-6556-4A7B-BA08-1B821EDD887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0254" y="1629089"/>
            <a:ext cx="3620021" cy="3620021"/>
          </a:xfrm>
          <a:prstGeom prst="rect">
            <a:avLst/>
          </a:prstGeom>
        </p:spPr>
      </p:pic>
    </p:spTree>
    <p:extLst>
      <p:ext uri="{BB962C8B-B14F-4D97-AF65-F5344CB8AC3E}">
        <p14:creationId xmlns:p14="http://schemas.microsoft.com/office/powerpoint/2010/main" val="3514717321"/>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A11B45-337F-440B-BBDD-346C4A114198}"/>
              </a:ext>
            </a:extLst>
          </p:cNvPr>
          <p:cNvSpPr>
            <a:spLocks noGrp="1"/>
          </p:cNvSpPr>
          <p:nvPr>
            <p:ph type="title"/>
          </p:nvPr>
        </p:nvSpPr>
        <p:spPr>
          <a:xfrm>
            <a:off x="5789355" y="593230"/>
            <a:ext cx="4977976" cy="1454051"/>
          </a:xfrm>
        </p:spPr>
        <p:txBody>
          <a:bodyPr>
            <a:normAutofit/>
          </a:bodyPr>
          <a:lstStyle/>
          <a:p>
            <a:r>
              <a:rPr lang="en-GB" dirty="0">
                <a:solidFill>
                  <a:srgbClr val="000000"/>
                </a:solidFill>
                <a:latin typeface="+mn-lt"/>
              </a:rPr>
              <a:t>Case Study: </a:t>
            </a:r>
            <a:br>
              <a:rPr lang="en-GB" dirty="0">
                <a:solidFill>
                  <a:srgbClr val="000000"/>
                </a:solidFill>
                <a:latin typeface="+mn-lt"/>
              </a:rPr>
            </a:br>
            <a:r>
              <a:rPr lang="en-GB" dirty="0">
                <a:solidFill>
                  <a:srgbClr val="000000"/>
                </a:solidFill>
                <a:latin typeface="+mn-lt"/>
              </a:rPr>
              <a:t>ABC Ltd </a:t>
            </a:r>
            <a:endParaRPr lang="en-IE" dirty="0">
              <a:solidFill>
                <a:srgbClr val="000000"/>
              </a:solidFill>
              <a:latin typeface="+mn-lt"/>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Building">
            <a:extLst>
              <a:ext uri="{FF2B5EF4-FFF2-40B4-BE49-F238E27FC236}">
                <a16:creationId xmlns:a16="http://schemas.microsoft.com/office/drawing/2014/main" id="{07B3D9C0-341E-41D7-B229-E7A77DCCD4C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708CC850-261E-4476-85C6-5AB912B682C5}"/>
              </a:ext>
            </a:extLst>
          </p:cNvPr>
          <p:cNvSpPr>
            <a:spLocks noGrp="1"/>
          </p:cNvSpPr>
          <p:nvPr>
            <p:ph idx="1"/>
          </p:nvPr>
        </p:nvSpPr>
        <p:spPr>
          <a:xfrm>
            <a:off x="6022395" y="1562491"/>
            <a:ext cx="4893578" cy="4509009"/>
          </a:xfrm>
        </p:spPr>
        <p:txBody>
          <a:bodyPr anchor="ctr">
            <a:normAutofit/>
          </a:bodyPr>
          <a:lstStyle/>
          <a:p>
            <a:pPr marL="0" indent="0">
              <a:buNone/>
            </a:pPr>
            <a:r>
              <a:rPr lang="en-GB" sz="2000" dirty="0">
                <a:solidFill>
                  <a:srgbClr val="000000"/>
                </a:solidFill>
              </a:rPr>
              <a:t>Limited Company want to ensure that in the event of a sudden death of a shareholder that the surviving shareholders remain in control of the company.</a:t>
            </a:r>
          </a:p>
          <a:p>
            <a:pPr marL="0" indent="0">
              <a:buNone/>
            </a:pPr>
            <a:endParaRPr lang="en-GB" sz="2000" dirty="0">
              <a:solidFill>
                <a:srgbClr val="000000"/>
              </a:solidFill>
            </a:endParaRPr>
          </a:p>
          <a:p>
            <a:pPr marL="0" indent="0">
              <a:buNone/>
            </a:pPr>
            <a:r>
              <a:rPr lang="en-GB" sz="2000" dirty="0">
                <a:solidFill>
                  <a:srgbClr val="000000"/>
                </a:solidFill>
              </a:rPr>
              <a:t>Options Available:</a:t>
            </a:r>
          </a:p>
          <a:p>
            <a:pPr marL="0" indent="0">
              <a:buNone/>
            </a:pPr>
            <a:r>
              <a:rPr lang="en-GB" sz="2000" u="sng" dirty="0">
                <a:solidFill>
                  <a:srgbClr val="000000"/>
                </a:solidFill>
              </a:rPr>
              <a:t>Personal Shareholder Protection</a:t>
            </a:r>
          </a:p>
          <a:p>
            <a:pPr marL="0" indent="0">
              <a:buNone/>
            </a:pPr>
            <a:r>
              <a:rPr lang="en-GB" sz="2000" u="sng" dirty="0">
                <a:solidFill>
                  <a:srgbClr val="000000"/>
                </a:solidFill>
              </a:rPr>
              <a:t>Corporate Shareholder Protection</a:t>
            </a:r>
            <a:endParaRPr lang="en-IE" sz="2000" u="sng" dirty="0">
              <a:solidFill>
                <a:srgbClr val="000000"/>
              </a:solidFill>
            </a:endParaRPr>
          </a:p>
        </p:txBody>
      </p:sp>
      <p:pic>
        <p:nvPicPr>
          <p:cNvPr id="11" name="Picture 10">
            <a:extLst>
              <a:ext uri="{FF2B5EF4-FFF2-40B4-BE49-F238E27FC236}">
                <a16:creationId xmlns:a16="http://schemas.microsoft.com/office/drawing/2014/main" id="{D81DA03D-6832-455D-ABB1-B60B3B0DD2E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spTree>
    <p:extLst>
      <p:ext uri="{BB962C8B-B14F-4D97-AF65-F5344CB8AC3E}">
        <p14:creationId xmlns:p14="http://schemas.microsoft.com/office/powerpoint/2010/main" val="2801813699"/>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708CC850-261E-4476-85C6-5AB912B682C5}"/>
              </a:ext>
            </a:extLst>
          </p:cNvPr>
          <p:cNvSpPr>
            <a:spLocks noGrp="1"/>
          </p:cNvSpPr>
          <p:nvPr>
            <p:ph idx="1"/>
          </p:nvPr>
        </p:nvSpPr>
        <p:spPr>
          <a:xfrm>
            <a:off x="6090574" y="801866"/>
            <a:ext cx="5306084" cy="5230634"/>
          </a:xfrm>
        </p:spPr>
        <p:txBody>
          <a:bodyPr anchor="ctr">
            <a:normAutofit/>
          </a:bodyPr>
          <a:lstStyle/>
          <a:p>
            <a:pPr marL="0" indent="0">
              <a:buNone/>
            </a:pPr>
            <a:r>
              <a:rPr lang="en-GB" sz="1700" dirty="0">
                <a:solidFill>
                  <a:srgbClr val="000000"/>
                </a:solidFill>
              </a:rPr>
              <a:t>All four shareholders in ABC Ltd have decided to arrange </a:t>
            </a:r>
            <a:r>
              <a:rPr lang="en-GB" sz="1700" b="1" dirty="0">
                <a:solidFill>
                  <a:srgbClr val="000000"/>
                </a:solidFill>
              </a:rPr>
              <a:t>Shareholder Protection</a:t>
            </a:r>
          </a:p>
          <a:p>
            <a:pPr marL="0" indent="0">
              <a:buNone/>
            </a:pPr>
            <a:r>
              <a:rPr lang="en-GB" sz="1700" dirty="0">
                <a:solidFill>
                  <a:srgbClr val="000000"/>
                </a:solidFill>
              </a:rPr>
              <a:t>A number of things to consider:</a:t>
            </a:r>
          </a:p>
          <a:p>
            <a:pPr marL="0" indent="0">
              <a:buNone/>
            </a:pPr>
            <a:endParaRPr lang="en-GB" sz="1700" u="sng" dirty="0">
              <a:solidFill>
                <a:srgbClr val="000000"/>
              </a:solidFill>
            </a:endParaRPr>
          </a:p>
          <a:p>
            <a:pPr marL="0" indent="0">
              <a:buNone/>
            </a:pPr>
            <a:r>
              <a:rPr lang="en-GB" sz="1700" b="1" u="sng" dirty="0">
                <a:solidFill>
                  <a:srgbClr val="000000"/>
                </a:solidFill>
              </a:rPr>
              <a:t>Option 1: Personal Shareholder Protection</a:t>
            </a:r>
          </a:p>
          <a:p>
            <a:pPr marL="0" indent="0">
              <a:buNone/>
            </a:pPr>
            <a:r>
              <a:rPr lang="en-GB" sz="1700" dirty="0">
                <a:solidFill>
                  <a:srgbClr val="000000"/>
                </a:solidFill>
              </a:rPr>
              <a:t>The shareholders enter into a personal legal agreement with each other to "buy out" a deceased shareholder's shares in the event of his death</a:t>
            </a:r>
          </a:p>
          <a:p>
            <a:pPr marL="0" indent="0">
              <a:buNone/>
            </a:pPr>
            <a:r>
              <a:rPr lang="en-GB" sz="1700" dirty="0">
                <a:solidFill>
                  <a:srgbClr val="000000"/>
                </a:solidFill>
              </a:rPr>
              <a:t>To provide the funds to fulfil their personal obligation under the legal agreement each shareholder personally effects life assurance cover which is payable to the surviving shareholders on his death</a:t>
            </a:r>
          </a:p>
          <a:p>
            <a:pPr marL="0" indent="0">
              <a:buNone/>
            </a:pPr>
            <a:r>
              <a:rPr lang="en-GB" sz="1700" dirty="0">
                <a:solidFill>
                  <a:srgbClr val="000000"/>
                </a:solidFill>
              </a:rPr>
              <a:t>The surviving shareholders can then use the proceeds of the life assurance plan to "buy out" the deceased's next of kin in line with the legal agreement</a:t>
            </a:r>
            <a:endParaRPr lang="en-IE" sz="1700" dirty="0">
              <a:solidFill>
                <a:srgbClr val="000000"/>
              </a:solidFill>
            </a:endParaRPr>
          </a:p>
        </p:txBody>
      </p:sp>
      <p:pic>
        <p:nvPicPr>
          <p:cNvPr id="11" name="Picture 10">
            <a:extLst>
              <a:ext uri="{FF2B5EF4-FFF2-40B4-BE49-F238E27FC236}">
                <a16:creationId xmlns:a16="http://schemas.microsoft.com/office/drawing/2014/main" id="{D81DA03D-6832-455D-ABB1-B60B3B0DD2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pic>
        <p:nvPicPr>
          <p:cNvPr id="12" name="Graphic 11" descr="Contract">
            <a:extLst>
              <a:ext uri="{FF2B5EF4-FFF2-40B4-BE49-F238E27FC236}">
                <a16:creationId xmlns:a16="http://schemas.microsoft.com/office/drawing/2014/main" id="{6D8A1884-45F3-4D31-8359-388007E519C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4359" y="2645514"/>
            <a:ext cx="2600131" cy="2600131"/>
          </a:xfrm>
          <a:prstGeom prst="rect">
            <a:avLst/>
          </a:prstGeom>
        </p:spPr>
      </p:pic>
      <p:sp>
        <p:nvSpPr>
          <p:cNvPr id="17" name="Title 1">
            <a:extLst>
              <a:ext uri="{FF2B5EF4-FFF2-40B4-BE49-F238E27FC236}">
                <a16:creationId xmlns:a16="http://schemas.microsoft.com/office/drawing/2014/main" id="{72E85E28-B82C-4A4D-B618-F0002CA58968}"/>
              </a:ext>
            </a:extLst>
          </p:cNvPr>
          <p:cNvSpPr>
            <a:spLocks noGrp="1"/>
          </p:cNvSpPr>
          <p:nvPr>
            <p:ph type="title"/>
          </p:nvPr>
        </p:nvSpPr>
        <p:spPr>
          <a:xfrm>
            <a:off x="434678" y="523420"/>
            <a:ext cx="3669161" cy="2760098"/>
          </a:xfrm>
        </p:spPr>
        <p:txBody>
          <a:bodyPr>
            <a:normAutofit/>
          </a:bodyPr>
          <a:lstStyle/>
          <a:p>
            <a:pPr algn="ctr"/>
            <a:r>
              <a:rPr lang="en-GB" dirty="0">
                <a:solidFill>
                  <a:srgbClr val="FFFFFF"/>
                </a:solidFill>
              </a:rPr>
              <a:t>ABC  Limited</a:t>
            </a:r>
            <a:endParaRPr lang="en-IE" dirty="0">
              <a:solidFill>
                <a:srgbClr val="FFFFFF"/>
              </a:solidFill>
            </a:endParaRPr>
          </a:p>
        </p:txBody>
      </p:sp>
    </p:spTree>
    <p:extLst>
      <p:ext uri="{BB962C8B-B14F-4D97-AF65-F5344CB8AC3E}">
        <p14:creationId xmlns:p14="http://schemas.microsoft.com/office/powerpoint/2010/main" val="3713306537"/>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Content Placeholder 8">
            <a:extLst>
              <a:ext uri="{FF2B5EF4-FFF2-40B4-BE49-F238E27FC236}">
                <a16:creationId xmlns:a16="http://schemas.microsoft.com/office/drawing/2014/main" id="{0C70A54C-6E5D-4A32-9BA5-DA1824425F16}"/>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121553" y="1437408"/>
            <a:ext cx="7070448" cy="4481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Picture 7">
            <a:extLst>
              <a:ext uri="{FF2B5EF4-FFF2-40B4-BE49-F238E27FC236}">
                <a16:creationId xmlns:a16="http://schemas.microsoft.com/office/drawing/2014/main" id="{ECD22F1D-D97F-4BA7-AB45-ED8F7F8C960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sp>
        <p:nvSpPr>
          <p:cNvPr id="5" name="Title 4">
            <a:extLst>
              <a:ext uri="{FF2B5EF4-FFF2-40B4-BE49-F238E27FC236}">
                <a16:creationId xmlns:a16="http://schemas.microsoft.com/office/drawing/2014/main" id="{8CFB2B16-CADB-4CC7-85C2-988BB7490547}"/>
              </a:ext>
            </a:extLst>
          </p:cNvPr>
          <p:cNvSpPr>
            <a:spLocks noGrp="1"/>
          </p:cNvSpPr>
          <p:nvPr>
            <p:ph type="title"/>
          </p:nvPr>
        </p:nvSpPr>
        <p:spPr>
          <a:xfrm>
            <a:off x="6096000" y="317575"/>
            <a:ext cx="5982050" cy="1243765"/>
          </a:xfrm>
        </p:spPr>
        <p:txBody>
          <a:bodyPr>
            <a:normAutofit fontScale="90000"/>
          </a:bodyPr>
          <a:lstStyle/>
          <a:p>
            <a:r>
              <a:rPr lang="en-GB" dirty="0">
                <a:solidFill>
                  <a:srgbClr val="000000"/>
                </a:solidFill>
                <a:latin typeface="+mn-lt"/>
              </a:rPr>
              <a:t>Professional Collaboration</a:t>
            </a:r>
            <a:endParaRPr lang="en-IE" dirty="0">
              <a:solidFill>
                <a:srgbClr val="000000"/>
              </a:solidFill>
              <a:latin typeface="+mn-lt"/>
            </a:endParaRPr>
          </a:p>
        </p:txBody>
      </p:sp>
      <p:pic>
        <p:nvPicPr>
          <p:cNvPr id="13" name="Graphic 12" descr="Meeting">
            <a:extLst>
              <a:ext uri="{FF2B5EF4-FFF2-40B4-BE49-F238E27FC236}">
                <a16:creationId xmlns:a16="http://schemas.microsoft.com/office/drawing/2014/main" id="{925BBE52-B7C8-45C2-94CE-3C8CD5B9A38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0254" y="1629089"/>
            <a:ext cx="3620021" cy="3620021"/>
          </a:xfrm>
          <a:prstGeom prst="rect">
            <a:avLst/>
          </a:prstGeom>
        </p:spPr>
      </p:pic>
    </p:spTree>
    <p:extLst>
      <p:ext uri="{BB962C8B-B14F-4D97-AF65-F5344CB8AC3E}">
        <p14:creationId xmlns:p14="http://schemas.microsoft.com/office/powerpoint/2010/main" val="3894921415"/>
      </p:ext>
    </p:ext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708CC850-261E-4476-85C6-5AB912B682C5}"/>
              </a:ext>
            </a:extLst>
          </p:cNvPr>
          <p:cNvSpPr>
            <a:spLocks noGrp="1"/>
          </p:cNvSpPr>
          <p:nvPr>
            <p:ph idx="1"/>
          </p:nvPr>
        </p:nvSpPr>
        <p:spPr>
          <a:xfrm>
            <a:off x="6090574" y="801866"/>
            <a:ext cx="5306084" cy="5230634"/>
          </a:xfrm>
        </p:spPr>
        <p:txBody>
          <a:bodyPr anchor="ctr">
            <a:normAutofit/>
          </a:bodyPr>
          <a:lstStyle/>
          <a:p>
            <a:pPr marL="0" indent="0">
              <a:buNone/>
            </a:pPr>
            <a:endParaRPr lang="en-GB" sz="1700" u="sng" dirty="0">
              <a:solidFill>
                <a:srgbClr val="000000"/>
              </a:solidFill>
            </a:endParaRPr>
          </a:p>
          <a:p>
            <a:pPr marL="0" indent="0">
              <a:buNone/>
            </a:pPr>
            <a:r>
              <a:rPr lang="en-GB" sz="1700" b="1" u="sng" dirty="0">
                <a:solidFill>
                  <a:srgbClr val="000000"/>
                </a:solidFill>
              </a:rPr>
              <a:t>Option 2: Corporate Shareholder Protection</a:t>
            </a:r>
          </a:p>
          <a:p>
            <a:pPr marL="0" indent="0">
              <a:buNone/>
            </a:pPr>
            <a:r>
              <a:rPr lang="en-GB" sz="1700" dirty="0">
                <a:solidFill>
                  <a:srgbClr val="000000"/>
                </a:solidFill>
              </a:rPr>
              <a:t>The company enters into a put / call legal agreement with each of its shareholders to buy back shares from their personal representatives in the event of death</a:t>
            </a:r>
          </a:p>
          <a:p>
            <a:pPr marL="0" indent="0">
              <a:buNone/>
            </a:pPr>
            <a:r>
              <a:rPr lang="en-GB" sz="1700" dirty="0">
                <a:solidFill>
                  <a:srgbClr val="000000"/>
                </a:solidFill>
              </a:rPr>
              <a:t>The company takes out a life assurance plan on each shareholder, to provide funds to enable the company to fulfil its obligation under the legal agreement</a:t>
            </a:r>
          </a:p>
          <a:p>
            <a:pPr marL="0" indent="0">
              <a:buNone/>
            </a:pPr>
            <a:r>
              <a:rPr lang="en-GB" sz="1700" dirty="0">
                <a:solidFill>
                  <a:srgbClr val="000000"/>
                </a:solidFill>
              </a:rPr>
              <a:t>In the event of death, the proceeds of the life assurance plan are payable to the company to be used to buy back shares from the deceased's next of kin in line with the legal agreement</a:t>
            </a:r>
          </a:p>
          <a:p>
            <a:pPr marL="0" indent="0">
              <a:buNone/>
            </a:pPr>
            <a:r>
              <a:rPr lang="en-GB" sz="1700" dirty="0">
                <a:solidFill>
                  <a:srgbClr val="000000"/>
                </a:solidFill>
              </a:rPr>
              <a:t>The major advantage of the "Corporate" arrangement is that the cost is borne totally by the company because the plan proceeds are for the benefit of the company - with no "benefit in kind" implications for the individual shareholders</a:t>
            </a:r>
          </a:p>
          <a:p>
            <a:pPr marL="0" indent="0">
              <a:buNone/>
            </a:pPr>
            <a:endParaRPr lang="en-GB" sz="1700" dirty="0">
              <a:solidFill>
                <a:srgbClr val="000000"/>
              </a:solidFill>
            </a:endParaRPr>
          </a:p>
        </p:txBody>
      </p:sp>
      <p:pic>
        <p:nvPicPr>
          <p:cNvPr id="11" name="Picture 10">
            <a:extLst>
              <a:ext uri="{FF2B5EF4-FFF2-40B4-BE49-F238E27FC236}">
                <a16:creationId xmlns:a16="http://schemas.microsoft.com/office/drawing/2014/main" id="{D81DA03D-6832-455D-ABB1-B60B3B0DD2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pic>
        <p:nvPicPr>
          <p:cNvPr id="12" name="Graphic 11" descr="Contract">
            <a:extLst>
              <a:ext uri="{FF2B5EF4-FFF2-40B4-BE49-F238E27FC236}">
                <a16:creationId xmlns:a16="http://schemas.microsoft.com/office/drawing/2014/main" id="{6D8A1884-45F3-4D31-8359-388007E519C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4359" y="2645514"/>
            <a:ext cx="2600131" cy="2600131"/>
          </a:xfrm>
          <a:prstGeom prst="rect">
            <a:avLst/>
          </a:prstGeom>
        </p:spPr>
      </p:pic>
      <p:sp>
        <p:nvSpPr>
          <p:cNvPr id="17" name="Title 1">
            <a:extLst>
              <a:ext uri="{FF2B5EF4-FFF2-40B4-BE49-F238E27FC236}">
                <a16:creationId xmlns:a16="http://schemas.microsoft.com/office/drawing/2014/main" id="{72E85E28-B82C-4A4D-B618-F0002CA58968}"/>
              </a:ext>
            </a:extLst>
          </p:cNvPr>
          <p:cNvSpPr>
            <a:spLocks noGrp="1"/>
          </p:cNvSpPr>
          <p:nvPr>
            <p:ph type="title"/>
          </p:nvPr>
        </p:nvSpPr>
        <p:spPr>
          <a:xfrm>
            <a:off x="434678" y="523420"/>
            <a:ext cx="3669161" cy="2760098"/>
          </a:xfrm>
        </p:spPr>
        <p:txBody>
          <a:bodyPr>
            <a:normAutofit/>
          </a:bodyPr>
          <a:lstStyle/>
          <a:p>
            <a:pPr algn="ctr"/>
            <a:r>
              <a:rPr lang="en-GB" dirty="0">
                <a:solidFill>
                  <a:srgbClr val="FFFFFF"/>
                </a:solidFill>
              </a:rPr>
              <a:t>ABC  Limited</a:t>
            </a:r>
            <a:endParaRPr lang="en-IE" dirty="0">
              <a:solidFill>
                <a:srgbClr val="FFFFFF"/>
              </a:solidFill>
            </a:endParaRPr>
          </a:p>
        </p:txBody>
      </p:sp>
    </p:spTree>
    <p:extLst>
      <p:ext uri="{BB962C8B-B14F-4D97-AF65-F5344CB8AC3E}">
        <p14:creationId xmlns:p14="http://schemas.microsoft.com/office/powerpoint/2010/main" val="1457186895"/>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D34B24-8C8A-436E-AE5D-4056493E4ED3}"/>
              </a:ext>
            </a:extLst>
          </p:cNvPr>
          <p:cNvSpPr>
            <a:spLocks noGrp="1"/>
          </p:cNvSpPr>
          <p:nvPr>
            <p:ph type="title"/>
          </p:nvPr>
        </p:nvSpPr>
        <p:spPr>
          <a:xfrm>
            <a:off x="6094105" y="802955"/>
            <a:ext cx="4977976" cy="1454051"/>
          </a:xfrm>
        </p:spPr>
        <p:txBody>
          <a:bodyPr>
            <a:normAutofit/>
          </a:bodyPr>
          <a:lstStyle/>
          <a:p>
            <a:r>
              <a:rPr lang="en-GB" dirty="0">
                <a:solidFill>
                  <a:srgbClr val="000000"/>
                </a:solidFill>
                <a:latin typeface="+mn-lt"/>
              </a:rPr>
              <a:t>Protecting your Key Employees</a:t>
            </a:r>
            <a:endParaRPr lang="en-IE" dirty="0">
              <a:solidFill>
                <a:srgbClr val="000000"/>
              </a:solidFill>
              <a:latin typeface="+mn-lt"/>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Meeting">
            <a:extLst>
              <a:ext uri="{FF2B5EF4-FFF2-40B4-BE49-F238E27FC236}">
                <a16:creationId xmlns:a16="http://schemas.microsoft.com/office/drawing/2014/main" id="{CD977E75-4095-40AB-99BA-9ECE7AFEC0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4328C747-3CCD-49F8-9F99-FEF05FF81984}"/>
              </a:ext>
            </a:extLst>
          </p:cNvPr>
          <p:cNvSpPr>
            <a:spLocks noGrp="1"/>
          </p:cNvSpPr>
          <p:nvPr>
            <p:ph idx="1"/>
          </p:nvPr>
        </p:nvSpPr>
        <p:spPr>
          <a:xfrm>
            <a:off x="6090574" y="2421682"/>
            <a:ext cx="4977578" cy="3639289"/>
          </a:xfrm>
        </p:spPr>
        <p:txBody>
          <a:bodyPr anchor="ctr">
            <a:normAutofit/>
          </a:bodyPr>
          <a:lstStyle/>
          <a:p>
            <a:r>
              <a:rPr lang="en-GB" sz="2000" dirty="0">
                <a:solidFill>
                  <a:srgbClr val="000000"/>
                </a:solidFill>
              </a:rPr>
              <a:t>Do your clients have a key employee whose death or serious illness would impact the success of their business?</a:t>
            </a:r>
          </a:p>
          <a:p>
            <a:r>
              <a:rPr lang="en-GB" sz="2000" dirty="0">
                <a:solidFill>
                  <a:srgbClr val="000000"/>
                </a:solidFill>
              </a:rPr>
              <a:t>Do they have a key employee who would need to be replaced urgently if they died or suffered a serious illness?</a:t>
            </a:r>
          </a:p>
          <a:p>
            <a:r>
              <a:rPr lang="en-GB" sz="2000" dirty="0">
                <a:solidFill>
                  <a:srgbClr val="000000"/>
                </a:solidFill>
              </a:rPr>
              <a:t>Solution: </a:t>
            </a:r>
            <a:r>
              <a:rPr lang="en-GB" sz="2000" b="1" dirty="0">
                <a:solidFill>
                  <a:srgbClr val="000000"/>
                </a:solidFill>
              </a:rPr>
              <a:t>Keyman Insurance</a:t>
            </a:r>
          </a:p>
          <a:p>
            <a:endParaRPr lang="en-IE" sz="2000" dirty="0">
              <a:solidFill>
                <a:srgbClr val="000000"/>
              </a:solidFill>
            </a:endParaRPr>
          </a:p>
        </p:txBody>
      </p:sp>
      <p:pic>
        <p:nvPicPr>
          <p:cNvPr id="5" name="Picture 4">
            <a:extLst>
              <a:ext uri="{FF2B5EF4-FFF2-40B4-BE49-F238E27FC236}">
                <a16:creationId xmlns:a16="http://schemas.microsoft.com/office/drawing/2014/main" id="{FAEA23E5-F35C-4149-8550-3A93810418C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spTree>
    <p:extLst>
      <p:ext uri="{BB962C8B-B14F-4D97-AF65-F5344CB8AC3E}">
        <p14:creationId xmlns:p14="http://schemas.microsoft.com/office/powerpoint/2010/main" val="3936114149"/>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36574A-2E30-4F41-87EF-2B926AE6ED64}"/>
              </a:ext>
            </a:extLst>
          </p:cNvPr>
          <p:cNvSpPr>
            <a:spLocks noGrp="1"/>
          </p:cNvSpPr>
          <p:nvPr>
            <p:ph type="title"/>
          </p:nvPr>
        </p:nvSpPr>
        <p:spPr>
          <a:xfrm>
            <a:off x="6094105" y="802955"/>
            <a:ext cx="4977976" cy="1454051"/>
          </a:xfrm>
        </p:spPr>
        <p:txBody>
          <a:bodyPr vert="horz" lIns="91440" tIns="45720" rIns="91440" bIns="45720" rtlCol="0" anchor="ctr">
            <a:normAutofit/>
          </a:bodyPr>
          <a:lstStyle/>
          <a:p>
            <a:r>
              <a:rPr lang="en-US" kern="1200">
                <a:solidFill>
                  <a:srgbClr val="000000"/>
                </a:solidFill>
                <a:latin typeface="+mj-lt"/>
                <a:ea typeface="+mj-ea"/>
                <a:cs typeface="+mj-cs"/>
              </a:rPr>
              <a:t>Summary:	</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B0BF351F-E55B-4236-9676-4158D7C3AA6B}"/>
              </a:ext>
            </a:extLst>
          </p:cNvPr>
          <p:cNvPicPr>
            <a:picLocks noChangeAspect="1"/>
          </p:cNvPicPr>
          <p:nvPr/>
        </p:nvPicPr>
        <p:blipFill>
          <a:blip r:embed="rId4"/>
          <a:stretch>
            <a:fillRect/>
          </a:stretch>
        </p:blipFill>
        <p:spPr>
          <a:xfrm>
            <a:off x="429349" y="2409209"/>
            <a:ext cx="3661831" cy="2059780"/>
          </a:xfrm>
          <a:prstGeom prst="rect">
            <a:avLst/>
          </a:prstGeom>
        </p:spPr>
      </p:pic>
      <p:sp>
        <p:nvSpPr>
          <p:cNvPr id="3" name="TextBox 2">
            <a:extLst>
              <a:ext uri="{FF2B5EF4-FFF2-40B4-BE49-F238E27FC236}">
                <a16:creationId xmlns:a16="http://schemas.microsoft.com/office/drawing/2014/main" id="{4C66F405-537C-402C-99B7-2E57F0BBA7E8}"/>
              </a:ext>
            </a:extLst>
          </p:cNvPr>
          <p:cNvSpPr txBox="1"/>
          <p:nvPr/>
        </p:nvSpPr>
        <p:spPr>
          <a:xfrm>
            <a:off x="6090574" y="2421682"/>
            <a:ext cx="4977578" cy="3639289"/>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2000" dirty="0">
                <a:solidFill>
                  <a:srgbClr val="000000"/>
                </a:solidFill>
              </a:rPr>
              <a:t>Very brief overview of how to protect your clients</a:t>
            </a:r>
          </a:p>
          <a:p>
            <a:pPr marL="285750" indent="-228600">
              <a:lnSpc>
                <a:spcPct val="90000"/>
              </a:lnSpc>
              <a:spcAft>
                <a:spcPts val="600"/>
              </a:spcAft>
              <a:buFont typeface="Arial" panose="020B0604020202020204" pitchFamily="34" charset="0"/>
              <a:buChar char="•"/>
            </a:pPr>
            <a:r>
              <a:rPr lang="en-US" sz="2000" dirty="0">
                <a:solidFill>
                  <a:srgbClr val="000000"/>
                </a:solidFill>
              </a:rPr>
              <a:t>No two set ups are the same</a:t>
            </a:r>
          </a:p>
          <a:p>
            <a:pPr marL="285750" indent="-228600">
              <a:lnSpc>
                <a:spcPct val="90000"/>
              </a:lnSpc>
              <a:spcAft>
                <a:spcPts val="600"/>
              </a:spcAft>
              <a:buFont typeface="Arial" panose="020B0604020202020204" pitchFamily="34" charset="0"/>
              <a:buChar char="•"/>
            </a:pPr>
            <a:r>
              <a:rPr lang="en-US" sz="2000" dirty="0">
                <a:solidFill>
                  <a:srgbClr val="000000"/>
                </a:solidFill>
              </a:rPr>
              <a:t>Tax is a complex subject</a:t>
            </a:r>
          </a:p>
          <a:p>
            <a:pPr marL="285750" indent="-228600">
              <a:lnSpc>
                <a:spcPct val="90000"/>
              </a:lnSpc>
              <a:spcAft>
                <a:spcPts val="600"/>
              </a:spcAft>
              <a:buFont typeface="Arial" panose="020B0604020202020204" pitchFamily="34" charset="0"/>
              <a:buChar char="•"/>
            </a:pPr>
            <a:r>
              <a:rPr lang="en-US" sz="2000" dirty="0">
                <a:solidFill>
                  <a:srgbClr val="000000"/>
                </a:solidFill>
              </a:rPr>
              <a:t>Advice is the key</a:t>
            </a:r>
          </a:p>
          <a:p>
            <a:pPr marL="285750" indent="-228600">
              <a:lnSpc>
                <a:spcPct val="90000"/>
              </a:lnSpc>
              <a:spcAft>
                <a:spcPts val="600"/>
              </a:spcAft>
              <a:buFont typeface="Arial" panose="020B0604020202020204" pitchFamily="34" charset="0"/>
              <a:buChar char="•"/>
            </a:pPr>
            <a:r>
              <a:rPr lang="en-US" sz="2000" dirty="0">
                <a:solidFill>
                  <a:srgbClr val="000000"/>
                </a:solidFill>
              </a:rPr>
              <a:t>First Choice can help you and your clients</a:t>
            </a:r>
          </a:p>
          <a:p>
            <a:pPr indent="-228600">
              <a:lnSpc>
                <a:spcPct val="90000"/>
              </a:lnSpc>
              <a:spcAft>
                <a:spcPts val="600"/>
              </a:spcAft>
              <a:buFont typeface="Arial" panose="020B0604020202020204" pitchFamily="34" charset="0"/>
              <a:buChar char="•"/>
            </a:pPr>
            <a:endParaRPr lang="en-US" sz="2000" dirty="0">
              <a:solidFill>
                <a:srgbClr val="000000"/>
              </a:solidFill>
            </a:endParaRPr>
          </a:p>
          <a:p>
            <a:pPr indent="-228600">
              <a:lnSpc>
                <a:spcPct val="90000"/>
              </a:lnSpc>
              <a:spcAft>
                <a:spcPts val="600"/>
              </a:spcAft>
              <a:buFont typeface="Arial" panose="020B0604020202020204" pitchFamily="34" charset="0"/>
              <a:buChar char="•"/>
            </a:pPr>
            <a:endParaRPr lang="en-US" sz="2000" dirty="0">
              <a:solidFill>
                <a:srgbClr val="000000"/>
              </a:solidFill>
            </a:endParaRPr>
          </a:p>
        </p:txBody>
      </p:sp>
      <p:pic>
        <p:nvPicPr>
          <p:cNvPr id="4" name="Content Placeholder 3">
            <a:extLst>
              <a:ext uri="{FF2B5EF4-FFF2-40B4-BE49-F238E27FC236}">
                <a16:creationId xmlns:a16="http://schemas.microsoft.com/office/drawing/2014/main" id="{8D44FA24-F77A-4C23-893E-82009AB2EE08}"/>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11195180" y="5797550"/>
            <a:ext cx="695325" cy="695325"/>
          </a:xfrm>
          <a:prstGeom prst="rect">
            <a:avLst/>
          </a:prstGeom>
        </p:spPr>
      </p:pic>
    </p:spTree>
    <p:extLst>
      <p:ext uri="{BB962C8B-B14F-4D97-AF65-F5344CB8AC3E}">
        <p14:creationId xmlns:p14="http://schemas.microsoft.com/office/powerpoint/2010/main" val="3548852077"/>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Picture 7">
            <a:extLst>
              <a:ext uri="{FF2B5EF4-FFF2-40B4-BE49-F238E27FC236}">
                <a16:creationId xmlns:a16="http://schemas.microsoft.com/office/drawing/2014/main" id="{ECD22F1D-D97F-4BA7-AB45-ED8F7F8C96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sp>
        <p:nvSpPr>
          <p:cNvPr id="5" name="Title 4">
            <a:extLst>
              <a:ext uri="{FF2B5EF4-FFF2-40B4-BE49-F238E27FC236}">
                <a16:creationId xmlns:a16="http://schemas.microsoft.com/office/drawing/2014/main" id="{8CFB2B16-CADB-4CC7-85C2-988BB7490547}"/>
              </a:ext>
            </a:extLst>
          </p:cNvPr>
          <p:cNvSpPr>
            <a:spLocks noGrp="1"/>
          </p:cNvSpPr>
          <p:nvPr>
            <p:ph type="title"/>
          </p:nvPr>
        </p:nvSpPr>
        <p:spPr>
          <a:xfrm>
            <a:off x="5912413" y="738619"/>
            <a:ext cx="5982050" cy="1243765"/>
          </a:xfrm>
        </p:spPr>
        <p:txBody>
          <a:bodyPr>
            <a:normAutofit fontScale="90000"/>
          </a:bodyPr>
          <a:lstStyle/>
          <a:p>
            <a:br>
              <a:rPr lang="en-GB" dirty="0">
                <a:solidFill>
                  <a:srgbClr val="000000"/>
                </a:solidFill>
                <a:latin typeface="+mn-lt"/>
              </a:rPr>
            </a:br>
            <a:r>
              <a:rPr lang="en-GB" dirty="0">
                <a:solidFill>
                  <a:srgbClr val="000000"/>
                </a:solidFill>
                <a:latin typeface="+mn-lt"/>
              </a:rPr>
              <a:t>Working together to provide clients with the best advice</a:t>
            </a:r>
            <a:endParaRPr lang="en-IE" dirty="0">
              <a:solidFill>
                <a:srgbClr val="000000"/>
              </a:solidFill>
              <a:latin typeface="+mn-lt"/>
            </a:endParaRPr>
          </a:p>
        </p:txBody>
      </p:sp>
      <p:sp>
        <p:nvSpPr>
          <p:cNvPr id="15" name="Content Placeholder 14">
            <a:extLst>
              <a:ext uri="{FF2B5EF4-FFF2-40B4-BE49-F238E27FC236}">
                <a16:creationId xmlns:a16="http://schemas.microsoft.com/office/drawing/2014/main" id="{019E27B9-4D67-4700-AB5D-81F66FC20FCB}"/>
              </a:ext>
            </a:extLst>
          </p:cNvPr>
          <p:cNvSpPr>
            <a:spLocks noGrp="1"/>
          </p:cNvSpPr>
          <p:nvPr>
            <p:ph idx="1"/>
          </p:nvPr>
        </p:nvSpPr>
        <p:spPr>
          <a:xfrm>
            <a:off x="5862287" y="3145474"/>
            <a:ext cx="5982051" cy="3472119"/>
          </a:xfrm>
        </p:spPr>
        <p:txBody>
          <a:bodyPr>
            <a:normAutofit/>
          </a:bodyPr>
          <a:lstStyle/>
          <a:p>
            <a:r>
              <a:rPr lang="en-GB" sz="2200" dirty="0">
                <a:solidFill>
                  <a:srgbClr val="000000"/>
                </a:solidFill>
              </a:rPr>
              <a:t>Understanding our clients and their objectives</a:t>
            </a:r>
          </a:p>
          <a:p>
            <a:r>
              <a:rPr lang="en-GB" sz="2200" dirty="0">
                <a:solidFill>
                  <a:srgbClr val="000000"/>
                </a:solidFill>
              </a:rPr>
              <a:t>We can then assess and establish the risks</a:t>
            </a:r>
          </a:p>
          <a:p>
            <a:r>
              <a:rPr lang="en-GB" sz="2200" dirty="0">
                <a:solidFill>
                  <a:srgbClr val="000000"/>
                </a:solidFill>
              </a:rPr>
              <a:t>Explain the risks to clients and likely outcomes</a:t>
            </a:r>
          </a:p>
          <a:p>
            <a:r>
              <a:rPr lang="en-GB" sz="2200" dirty="0">
                <a:solidFill>
                  <a:srgbClr val="000000"/>
                </a:solidFill>
              </a:rPr>
              <a:t>Create a solution</a:t>
            </a:r>
          </a:p>
          <a:p>
            <a:r>
              <a:rPr lang="en-GB" sz="2200" dirty="0">
                <a:solidFill>
                  <a:srgbClr val="000000"/>
                </a:solidFill>
              </a:rPr>
              <a:t>Implement the solution by working together</a:t>
            </a:r>
          </a:p>
          <a:p>
            <a:endParaRPr lang="en-GB" dirty="0">
              <a:solidFill>
                <a:srgbClr val="000000"/>
              </a:solidFill>
            </a:endParaRPr>
          </a:p>
          <a:p>
            <a:endParaRPr lang="en-IE" dirty="0">
              <a:solidFill>
                <a:srgbClr val="000000"/>
              </a:solidFill>
            </a:endParaRPr>
          </a:p>
        </p:txBody>
      </p:sp>
      <p:pic>
        <p:nvPicPr>
          <p:cNvPr id="9" name="Picture 8">
            <a:extLst>
              <a:ext uri="{FF2B5EF4-FFF2-40B4-BE49-F238E27FC236}">
                <a16:creationId xmlns:a16="http://schemas.microsoft.com/office/drawing/2014/main" id="{A9280AC1-345B-4C07-B72F-F624ED1E4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4609" y="2399110"/>
            <a:ext cx="3661831" cy="2059779"/>
          </a:xfrm>
          <a:prstGeom prst="rect">
            <a:avLst/>
          </a:prstGeom>
        </p:spPr>
      </p:pic>
    </p:spTree>
    <p:extLst>
      <p:ext uri="{BB962C8B-B14F-4D97-AF65-F5344CB8AC3E}">
        <p14:creationId xmlns:p14="http://schemas.microsoft.com/office/powerpoint/2010/main" val="4027538285"/>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5760BA2-0F83-457E-924E-6EAD9458C457}"/>
              </a:ext>
            </a:extLst>
          </p:cNvPr>
          <p:cNvSpPr>
            <a:spLocks noGrp="1"/>
          </p:cNvSpPr>
          <p:nvPr>
            <p:ph type="title"/>
          </p:nvPr>
        </p:nvSpPr>
        <p:spPr>
          <a:xfrm>
            <a:off x="640079" y="2023236"/>
            <a:ext cx="3659777" cy="2820908"/>
          </a:xfrm>
        </p:spPr>
        <p:txBody>
          <a:bodyPr>
            <a:normAutofit/>
          </a:bodyPr>
          <a:lstStyle/>
          <a:p>
            <a:r>
              <a:rPr lang="en-GB" sz="4000">
                <a:solidFill>
                  <a:srgbClr val="FFFFFF"/>
                </a:solidFill>
              </a:rPr>
              <a:t>Protecting our clients legacy		</a:t>
            </a:r>
            <a:endParaRPr lang="en-IE" sz="4000">
              <a:solidFill>
                <a:srgbClr val="FFFFFF"/>
              </a:solidFill>
            </a:endParaRPr>
          </a:p>
        </p:txBody>
      </p:sp>
      <p:pic>
        <p:nvPicPr>
          <p:cNvPr id="8" name="Picture 7">
            <a:extLst>
              <a:ext uri="{FF2B5EF4-FFF2-40B4-BE49-F238E27FC236}">
                <a16:creationId xmlns:a16="http://schemas.microsoft.com/office/drawing/2014/main" id="{ECD22F1D-D97F-4BA7-AB45-ED8F7F8C96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graphicFrame>
        <p:nvGraphicFramePr>
          <p:cNvPr id="16" name="Content Placeholder 2">
            <a:extLst>
              <a:ext uri="{FF2B5EF4-FFF2-40B4-BE49-F238E27FC236}">
                <a16:creationId xmlns:a16="http://schemas.microsoft.com/office/drawing/2014/main" id="{DE125B63-03D8-407C-B2FC-D062C654000C}"/>
              </a:ext>
            </a:extLst>
          </p:cNvPr>
          <p:cNvGraphicFramePr>
            <a:graphicFrameLocks noGrp="1"/>
          </p:cNvGraphicFramePr>
          <p:nvPr>
            <p:ph idx="1"/>
            <p:extLst>
              <p:ext uri="{D42A27DB-BD31-4B8C-83A1-F6EECF244321}">
                <p14:modId xmlns:p14="http://schemas.microsoft.com/office/powerpoint/2010/main" val="1434944365"/>
              </p:ext>
            </p:extLst>
          </p:nvPr>
        </p:nvGraphicFramePr>
        <p:xfrm>
          <a:off x="6381641" y="1892080"/>
          <a:ext cx="4419710" cy="455611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3" name="Picture 2">
            <a:extLst>
              <a:ext uri="{FF2B5EF4-FFF2-40B4-BE49-F238E27FC236}">
                <a16:creationId xmlns:a16="http://schemas.microsoft.com/office/drawing/2014/main" id="{9443692E-8AED-47DB-8659-C7D9843407EE}"/>
              </a:ext>
            </a:extLst>
          </p:cNvPr>
          <p:cNvPicPr>
            <a:picLocks noChangeAspect="1"/>
          </p:cNvPicPr>
          <p:nvPr/>
        </p:nvPicPr>
        <p:blipFill>
          <a:blip r:embed="rId10"/>
          <a:stretch>
            <a:fillRect/>
          </a:stretch>
        </p:blipFill>
        <p:spPr>
          <a:xfrm>
            <a:off x="6612911" y="133658"/>
            <a:ext cx="3664014" cy="2060627"/>
          </a:xfrm>
          <a:prstGeom prst="rect">
            <a:avLst/>
          </a:prstGeom>
        </p:spPr>
      </p:pic>
    </p:spTree>
    <p:extLst>
      <p:ext uri="{BB962C8B-B14F-4D97-AF65-F5344CB8AC3E}">
        <p14:creationId xmlns:p14="http://schemas.microsoft.com/office/powerpoint/2010/main" val="2821502205"/>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City">
            <a:extLst>
              <a:ext uri="{FF2B5EF4-FFF2-40B4-BE49-F238E27FC236}">
                <a16:creationId xmlns:a16="http://schemas.microsoft.com/office/drawing/2014/main" id="{4D2929FE-A8B4-4A58-8916-4DF891ADB5B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pic>
        <p:nvPicPr>
          <p:cNvPr id="8" name="Picture 7">
            <a:extLst>
              <a:ext uri="{FF2B5EF4-FFF2-40B4-BE49-F238E27FC236}">
                <a16:creationId xmlns:a16="http://schemas.microsoft.com/office/drawing/2014/main" id="{ECD22F1D-D97F-4BA7-AB45-ED8F7F8C96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sp>
        <p:nvSpPr>
          <p:cNvPr id="5" name="Title 4">
            <a:extLst>
              <a:ext uri="{FF2B5EF4-FFF2-40B4-BE49-F238E27FC236}">
                <a16:creationId xmlns:a16="http://schemas.microsoft.com/office/drawing/2014/main" id="{8CFB2B16-CADB-4CC7-85C2-988BB7490547}"/>
              </a:ext>
            </a:extLst>
          </p:cNvPr>
          <p:cNvSpPr>
            <a:spLocks noGrp="1"/>
          </p:cNvSpPr>
          <p:nvPr>
            <p:ph type="title"/>
          </p:nvPr>
        </p:nvSpPr>
        <p:spPr>
          <a:xfrm>
            <a:off x="6096000" y="317575"/>
            <a:ext cx="5982050" cy="1243765"/>
          </a:xfrm>
        </p:spPr>
        <p:txBody>
          <a:bodyPr>
            <a:normAutofit fontScale="90000"/>
          </a:bodyPr>
          <a:lstStyle/>
          <a:p>
            <a:r>
              <a:rPr lang="en-GB" dirty="0">
                <a:solidFill>
                  <a:srgbClr val="000000"/>
                </a:solidFill>
                <a:latin typeface="+mn-lt"/>
              </a:rPr>
              <a:t>Inheritance Planning		</a:t>
            </a:r>
            <a:endParaRPr lang="en-IE" dirty="0">
              <a:solidFill>
                <a:srgbClr val="000000"/>
              </a:solidFill>
              <a:latin typeface="+mn-lt"/>
            </a:endParaRPr>
          </a:p>
        </p:txBody>
      </p:sp>
      <p:sp>
        <p:nvSpPr>
          <p:cNvPr id="15" name="Content Placeholder 14">
            <a:extLst>
              <a:ext uri="{FF2B5EF4-FFF2-40B4-BE49-F238E27FC236}">
                <a16:creationId xmlns:a16="http://schemas.microsoft.com/office/drawing/2014/main" id="{019E27B9-4D67-4700-AB5D-81F66FC20FCB}"/>
              </a:ext>
            </a:extLst>
          </p:cNvPr>
          <p:cNvSpPr>
            <a:spLocks noGrp="1"/>
          </p:cNvSpPr>
          <p:nvPr>
            <p:ph idx="1"/>
          </p:nvPr>
        </p:nvSpPr>
        <p:spPr>
          <a:xfrm>
            <a:off x="6095998" y="1629089"/>
            <a:ext cx="5982051" cy="4351338"/>
          </a:xfrm>
        </p:spPr>
        <p:txBody>
          <a:bodyPr>
            <a:normAutofit/>
          </a:bodyPr>
          <a:lstStyle/>
          <a:p>
            <a:r>
              <a:rPr lang="en-GB" sz="2000" dirty="0">
                <a:solidFill>
                  <a:srgbClr val="000000"/>
                </a:solidFill>
              </a:rPr>
              <a:t>Children can only inherit €320,000 from parents tax-free</a:t>
            </a:r>
          </a:p>
          <a:p>
            <a:r>
              <a:rPr lang="en-GB" sz="2000" dirty="0">
                <a:solidFill>
                  <a:srgbClr val="000000"/>
                </a:solidFill>
              </a:rPr>
              <a:t>Anything in excess of this is taxable at 33%</a:t>
            </a:r>
          </a:p>
          <a:p>
            <a:r>
              <a:rPr lang="en-GB" sz="2000" dirty="0">
                <a:solidFill>
                  <a:srgbClr val="000000"/>
                </a:solidFill>
              </a:rPr>
              <a:t>€460,000,000 was paid in Capital Acquisitions Tax in 2017 – revenue.ie</a:t>
            </a:r>
          </a:p>
          <a:p>
            <a:r>
              <a:rPr lang="en-GB" sz="2000" dirty="0">
                <a:solidFill>
                  <a:srgbClr val="000000"/>
                </a:solidFill>
              </a:rPr>
              <a:t>Thresholds have been greatly reduced in last 10 years</a:t>
            </a:r>
          </a:p>
          <a:p>
            <a:pPr marL="0" indent="0">
              <a:buNone/>
            </a:pPr>
            <a:endParaRPr lang="en-GB" dirty="0">
              <a:solidFill>
                <a:srgbClr val="000000"/>
              </a:solidFill>
            </a:endParaRPr>
          </a:p>
          <a:p>
            <a:endParaRPr lang="en-GB" dirty="0">
              <a:solidFill>
                <a:srgbClr val="000000"/>
              </a:solidFill>
            </a:endParaRPr>
          </a:p>
          <a:p>
            <a:endParaRPr lang="en-GB" dirty="0">
              <a:solidFill>
                <a:srgbClr val="000000"/>
              </a:solidFill>
            </a:endParaRPr>
          </a:p>
          <a:p>
            <a:endParaRPr lang="en-GB" dirty="0">
              <a:solidFill>
                <a:srgbClr val="000000"/>
              </a:solidFill>
            </a:endParaRPr>
          </a:p>
          <a:p>
            <a:endParaRPr lang="en-IE" dirty="0">
              <a:solidFill>
                <a:srgbClr val="000000"/>
              </a:solidFill>
            </a:endParaRPr>
          </a:p>
        </p:txBody>
      </p:sp>
      <p:pic>
        <p:nvPicPr>
          <p:cNvPr id="2" name="Picture 1">
            <a:extLst>
              <a:ext uri="{FF2B5EF4-FFF2-40B4-BE49-F238E27FC236}">
                <a16:creationId xmlns:a16="http://schemas.microsoft.com/office/drawing/2014/main" id="{0F3CF1B2-2FC7-4CFB-8B71-67426A271B13}"/>
              </a:ext>
            </a:extLst>
          </p:cNvPr>
          <p:cNvPicPr>
            <a:picLocks noChangeAspect="1"/>
          </p:cNvPicPr>
          <p:nvPr/>
        </p:nvPicPr>
        <p:blipFill>
          <a:blip r:embed="rId7"/>
          <a:stretch>
            <a:fillRect/>
          </a:stretch>
        </p:blipFill>
        <p:spPr>
          <a:xfrm>
            <a:off x="6408046" y="4131325"/>
            <a:ext cx="4948459" cy="2794424"/>
          </a:xfrm>
          <a:prstGeom prst="rect">
            <a:avLst/>
          </a:prstGeom>
        </p:spPr>
      </p:pic>
      <p:sp>
        <p:nvSpPr>
          <p:cNvPr id="3" name="TextBox 2">
            <a:extLst>
              <a:ext uri="{FF2B5EF4-FFF2-40B4-BE49-F238E27FC236}">
                <a16:creationId xmlns:a16="http://schemas.microsoft.com/office/drawing/2014/main" id="{6D0A19D9-6FDE-4606-B058-2EC02861AF73}"/>
              </a:ext>
            </a:extLst>
          </p:cNvPr>
          <p:cNvSpPr txBox="1"/>
          <p:nvPr/>
        </p:nvSpPr>
        <p:spPr>
          <a:xfrm>
            <a:off x="6753175" y="4675719"/>
            <a:ext cx="2335576" cy="923330"/>
          </a:xfrm>
          <a:prstGeom prst="rect">
            <a:avLst/>
          </a:prstGeom>
          <a:noFill/>
        </p:spPr>
        <p:txBody>
          <a:bodyPr wrap="square" rtlCol="0">
            <a:spAutoFit/>
          </a:bodyPr>
          <a:lstStyle/>
          <a:p>
            <a:r>
              <a:rPr lang="en-GB" dirty="0">
                <a:solidFill>
                  <a:srgbClr val="000000"/>
                </a:solidFill>
              </a:rPr>
              <a:t>2008 </a:t>
            </a:r>
          </a:p>
          <a:p>
            <a:r>
              <a:rPr lang="en-GB" dirty="0">
                <a:solidFill>
                  <a:srgbClr val="000000"/>
                </a:solidFill>
              </a:rPr>
              <a:t>Group 1</a:t>
            </a:r>
          </a:p>
          <a:p>
            <a:r>
              <a:rPr lang="en-GB" dirty="0">
                <a:solidFill>
                  <a:srgbClr val="000000"/>
                </a:solidFill>
              </a:rPr>
              <a:t>€521,208</a:t>
            </a:r>
            <a:endParaRPr lang="en-IE" dirty="0">
              <a:solidFill>
                <a:srgbClr val="000000"/>
              </a:solidFill>
            </a:endParaRPr>
          </a:p>
        </p:txBody>
      </p:sp>
      <p:sp>
        <p:nvSpPr>
          <p:cNvPr id="11" name="TextBox 10">
            <a:extLst>
              <a:ext uri="{FF2B5EF4-FFF2-40B4-BE49-F238E27FC236}">
                <a16:creationId xmlns:a16="http://schemas.microsoft.com/office/drawing/2014/main" id="{C3EB4DC6-4724-439E-8000-2D2E40FAA970}"/>
              </a:ext>
            </a:extLst>
          </p:cNvPr>
          <p:cNvSpPr txBox="1"/>
          <p:nvPr/>
        </p:nvSpPr>
        <p:spPr>
          <a:xfrm>
            <a:off x="10274172" y="4675719"/>
            <a:ext cx="2335576" cy="923330"/>
          </a:xfrm>
          <a:prstGeom prst="rect">
            <a:avLst/>
          </a:prstGeom>
          <a:noFill/>
        </p:spPr>
        <p:txBody>
          <a:bodyPr wrap="square" rtlCol="0">
            <a:spAutoFit/>
          </a:bodyPr>
          <a:lstStyle/>
          <a:p>
            <a:r>
              <a:rPr lang="en-GB" dirty="0">
                <a:solidFill>
                  <a:srgbClr val="000000"/>
                </a:solidFill>
              </a:rPr>
              <a:t>2018 </a:t>
            </a:r>
          </a:p>
          <a:p>
            <a:r>
              <a:rPr lang="en-GB" dirty="0">
                <a:solidFill>
                  <a:srgbClr val="000000"/>
                </a:solidFill>
              </a:rPr>
              <a:t>Group 1</a:t>
            </a:r>
          </a:p>
          <a:p>
            <a:r>
              <a:rPr lang="en-GB" dirty="0">
                <a:solidFill>
                  <a:srgbClr val="000000"/>
                </a:solidFill>
              </a:rPr>
              <a:t>€320,000</a:t>
            </a:r>
            <a:endParaRPr lang="en-IE" dirty="0">
              <a:solidFill>
                <a:srgbClr val="000000"/>
              </a:solidFill>
            </a:endParaRPr>
          </a:p>
        </p:txBody>
      </p:sp>
    </p:spTree>
    <p:extLst>
      <p:ext uri="{BB962C8B-B14F-4D97-AF65-F5344CB8AC3E}">
        <p14:creationId xmlns:p14="http://schemas.microsoft.com/office/powerpoint/2010/main" val="611120519"/>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a:extLst>
              <a:ext uri="{FF2B5EF4-FFF2-40B4-BE49-F238E27FC236}">
                <a16:creationId xmlns:a16="http://schemas.microsoft.com/office/drawing/2014/main" id="{ECD22F1D-D97F-4BA7-AB45-ED8F7F8C96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graphicFrame>
        <p:nvGraphicFramePr>
          <p:cNvPr id="9" name="Chart 8">
            <a:extLst>
              <a:ext uri="{FF2B5EF4-FFF2-40B4-BE49-F238E27FC236}">
                <a16:creationId xmlns:a16="http://schemas.microsoft.com/office/drawing/2014/main" id="{C0E620F7-DC9D-4ED2-BF74-78C8DB6BF0A9}"/>
              </a:ext>
            </a:extLst>
          </p:cNvPr>
          <p:cNvGraphicFramePr/>
          <p:nvPr>
            <p:extLst>
              <p:ext uri="{D42A27DB-BD31-4B8C-83A1-F6EECF244321}">
                <p14:modId xmlns:p14="http://schemas.microsoft.com/office/powerpoint/2010/main" val="2864112670"/>
              </p:ext>
            </p:extLst>
          </p:nvPr>
        </p:nvGraphicFramePr>
        <p:xfrm>
          <a:off x="247958" y="1871681"/>
          <a:ext cx="4374376" cy="4050587"/>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a:extLst>
              <a:ext uri="{FF2B5EF4-FFF2-40B4-BE49-F238E27FC236}">
                <a16:creationId xmlns:a16="http://schemas.microsoft.com/office/drawing/2014/main" id="{284464FD-41B6-4505-AF40-3295E6E8D017}"/>
              </a:ext>
            </a:extLst>
          </p:cNvPr>
          <p:cNvSpPr txBox="1"/>
          <p:nvPr/>
        </p:nvSpPr>
        <p:spPr>
          <a:xfrm>
            <a:off x="737989" y="1225350"/>
            <a:ext cx="2013528" cy="646331"/>
          </a:xfrm>
          <a:prstGeom prst="rect">
            <a:avLst/>
          </a:prstGeom>
          <a:noFill/>
        </p:spPr>
        <p:txBody>
          <a:bodyPr wrap="square" rtlCol="0">
            <a:spAutoFit/>
          </a:bodyPr>
          <a:lstStyle/>
          <a:p>
            <a:r>
              <a:rPr lang="en-GB" dirty="0">
                <a:solidFill>
                  <a:schemeClr val="bg1"/>
                </a:solidFill>
              </a:rPr>
              <a:t>Estate Value: €1,800,000</a:t>
            </a:r>
            <a:r>
              <a:rPr lang="en-GB" dirty="0">
                <a:solidFill>
                  <a:srgbClr val="000000"/>
                </a:solidFill>
              </a:rPr>
              <a:t>	</a:t>
            </a:r>
            <a:endParaRPr lang="en-IE" dirty="0">
              <a:solidFill>
                <a:srgbClr val="000000"/>
              </a:solidFill>
            </a:endParaRPr>
          </a:p>
        </p:txBody>
      </p:sp>
      <p:sp>
        <p:nvSpPr>
          <p:cNvPr id="15" name="TextBox 14">
            <a:extLst>
              <a:ext uri="{FF2B5EF4-FFF2-40B4-BE49-F238E27FC236}">
                <a16:creationId xmlns:a16="http://schemas.microsoft.com/office/drawing/2014/main" id="{6637430A-1BD4-4929-839E-EA623B77F3A9}"/>
              </a:ext>
            </a:extLst>
          </p:cNvPr>
          <p:cNvSpPr txBox="1"/>
          <p:nvPr/>
        </p:nvSpPr>
        <p:spPr>
          <a:xfrm>
            <a:off x="6848768" y="1871681"/>
            <a:ext cx="4352815" cy="1015663"/>
          </a:xfrm>
          <a:prstGeom prst="rect">
            <a:avLst/>
          </a:prstGeom>
          <a:noFill/>
        </p:spPr>
        <p:txBody>
          <a:bodyPr wrap="square" rtlCol="0" anchor="ctr">
            <a:spAutoFit/>
          </a:bodyPr>
          <a:lstStyle/>
          <a:p>
            <a:r>
              <a:rPr lang="en-GB" sz="2000" dirty="0">
                <a:solidFill>
                  <a:srgbClr val="000000"/>
                </a:solidFill>
              </a:rPr>
              <a:t>55 year old widow with two children</a:t>
            </a:r>
          </a:p>
          <a:p>
            <a:endParaRPr lang="en-GB" sz="2000" dirty="0">
              <a:solidFill>
                <a:srgbClr val="000000"/>
              </a:solidFill>
            </a:endParaRPr>
          </a:p>
          <a:p>
            <a:r>
              <a:rPr lang="en-GB" sz="2000" dirty="0">
                <a:solidFill>
                  <a:srgbClr val="000000"/>
                </a:solidFill>
              </a:rPr>
              <a:t>€320,000 threshold per child	</a:t>
            </a:r>
            <a:endParaRPr lang="en-IE" sz="2000" dirty="0">
              <a:solidFill>
                <a:srgbClr val="000000"/>
              </a:solidFill>
            </a:endParaRPr>
          </a:p>
        </p:txBody>
      </p:sp>
      <p:sp>
        <p:nvSpPr>
          <p:cNvPr id="6" name="TextBox 5">
            <a:extLst>
              <a:ext uri="{FF2B5EF4-FFF2-40B4-BE49-F238E27FC236}">
                <a16:creationId xmlns:a16="http://schemas.microsoft.com/office/drawing/2014/main" id="{946F4E55-2F0C-49C0-8E75-390BCD586385}"/>
              </a:ext>
            </a:extLst>
          </p:cNvPr>
          <p:cNvSpPr txBox="1"/>
          <p:nvPr/>
        </p:nvSpPr>
        <p:spPr>
          <a:xfrm>
            <a:off x="6848768" y="3192332"/>
            <a:ext cx="4101717" cy="1938992"/>
          </a:xfrm>
          <a:prstGeom prst="rect">
            <a:avLst/>
          </a:prstGeom>
          <a:noFill/>
        </p:spPr>
        <p:txBody>
          <a:bodyPr wrap="square" rtlCol="0">
            <a:spAutoFit/>
          </a:bodyPr>
          <a:lstStyle/>
          <a:p>
            <a:r>
              <a:rPr lang="en-GB" sz="2000" dirty="0">
                <a:solidFill>
                  <a:srgbClr val="000000"/>
                </a:solidFill>
              </a:rPr>
              <a:t>In this scenario, by setting up a Section 72 whole of life policy for just 0.48% of the value estate in premiums per year, her children’s CAT liability of €382,800 can be paid with the proceeds of the policy	</a:t>
            </a:r>
            <a:endParaRPr lang="en-IE" sz="2000" dirty="0">
              <a:solidFill>
                <a:srgbClr val="000000"/>
              </a:solidFill>
            </a:endParaRPr>
          </a:p>
        </p:txBody>
      </p:sp>
      <p:sp>
        <p:nvSpPr>
          <p:cNvPr id="7" name="TextBox 6">
            <a:extLst>
              <a:ext uri="{FF2B5EF4-FFF2-40B4-BE49-F238E27FC236}">
                <a16:creationId xmlns:a16="http://schemas.microsoft.com/office/drawing/2014/main" id="{68B08FC0-C66F-4B88-84DA-28DFB39DDFD6}"/>
              </a:ext>
            </a:extLst>
          </p:cNvPr>
          <p:cNvSpPr txBox="1"/>
          <p:nvPr/>
        </p:nvSpPr>
        <p:spPr>
          <a:xfrm>
            <a:off x="6820099" y="1025295"/>
            <a:ext cx="5008228" cy="523220"/>
          </a:xfrm>
          <a:prstGeom prst="rect">
            <a:avLst/>
          </a:prstGeom>
          <a:noFill/>
        </p:spPr>
        <p:txBody>
          <a:bodyPr wrap="square" rtlCol="0">
            <a:spAutoFit/>
          </a:bodyPr>
          <a:lstStyle/>
          <a:p>
            <a:r>
              <a:rPr lang="en-GB" sz="2800" b="1" dirty="0">
                <a:solidFill>
                  <a:srgbClr val="000000"/>
                </a:solidFill>
              </a:rPr>
              <a:t>Section 72 Whole of Life</a:t>
            </a:r>
            <a:endParaRPr lang="en-IE" sz="2800" b="1" dirty="0">
              <a:solidFill>
                <a:srgbClr val="000000"/>
              </a:solidFill>
            </a:endParaRPr>
          </a:p>
        </p:txBody>
      </p:sp>
    </p:spTree>
    <p:extLst>
      <p:ext uri="{BB962C8B-B14F-4D97-AF65-F5344CB8AC3E}">
        <p14:creationId xmlns:p14="http://schemas.microsoft.com/office/powerpoint/2010/main" val="123002100"/>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City">
            <a:extLst>
              <a:ext uri="{FF2B5EF4-FFF2-40B4-BE49-F238E27FC236}">
                <a16:creationId xmlns:a16="http://schemas.microsoft.com/office/drawing/2014/main" id="{4D2929FE-A8B4-4A58-8916-4DF891ADB5B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pic>
        <p:nvPicPr>
          <p:cNvPr id="8" name="Picture 7">
            <a:extLst>
              <a:ext uri="{FF2B5EF4-FFF2-40B4-BE49-F238E27FC236}">
                <a16:creationId xmlns:a16="http://schemas.microsoft.com/office/drawing/2014/main" id="{ECD22F1D-D97F-4BA7-AB45-ED8F7F8C96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sp>
        <p:nvSpPr>
          <p:cNvPr id="5" name="Title 4">
            <a:extLst>
              <a:ext uri="{FF2B5EF4-FFF2-40B4-BE49-F238E27FC236}">
                <a16:creationId xmlns:a16="http://schemas.microsoft.com/office/drawing/2014/main" id="{8CFB2B16-CADB-4CC7-85C2-988BB7490547}"/>
              </a:ext>
            </a:extLst>
          </p:cNvPr>
          <p:cNvSpPr>
            <a:spLocks noGrp="1"/>
          </p:cNvSpPr>
          <p:nvPr>
            <p:ph type="title"/>
          </p:nvPr>
        </p:nvSpPr>
        <p:spPr>
          <a:xfrm>
            <a:off x="6095999" y="666246"/>
            <a:ext cx="5982050" cy="1243765"/>
          </a:xfrm>
        </p:spPr>
        <p:txBody>
          <a:bodyPr>
            <a:normAutofit fontScale="90000"/>
          </a:bodyPr>
          <a:lstStyle/>
          <a:p>
            <a:r>
              <a:rPr lang="en-GB" dirty="0">
                <a:solidFill>
                  <a:srgbClr val="000000"/>
                </a:solidFill>
                <a:latin typeface="+mn-lt"/>
              </a:rPr>
              <a:t>Main Benefits of a </a:t>
            </a:r>
            <a:br>
              <a:rPr lang="en-GB" dirty="0">
                <a:solidFill>
                  <a:srgbClr val="000000"/>
                </a:solidFill>
                <a:latin typeface="+mn-lt"/>
              </a:rPr>
            </a:br>
            <a:r>
              <a:rPr lang="en-GB" dirty="0">
                <a:solidFill>
                  <a:srgbClr val="000000"/>
                </a:solidFill>
                <a:latin typeface="+mn-lt"/>
              </a:rPr>
              <a:t>Whole of Life Policy</a:t>
            </a:r>
            <a:endParaRPr lang="en-IE" dirty="0">
              <a:solidFill>
                <a:srgbClr val="000000"/>
              </a:solidFill>
              <a:latin typeface="+mn-lt"/>
            </a:endParaRPr>
          </a:p>
        </p:txBody>
      </p:sp>
      <p:sp>
        <p:nvSpPr>
          <p:cNvPr id="15" name="Content Placeholder 14">
            <a:extLst>
              <a:ext uri="{FF2B5EF4-FFF2-40B4-BE49-F238E27FC236}">
                <a16:creationId xmlns:a16="http://schemas.microsoft.com/office/drawing/2014/main" id="{019E27B9-4D67-4700-AB5D-81F66FC20FCB}"/>
              </a:ext>
            </a:extLst>
          </p:cNvPr>
          <p:cNvSpPr>
            <a:spLocks noGrp="1"/>
          </p:cNvSpPr>
          <p:nvPr>
            <p:ph idx="1"/>
          </p:nvPr>
        </p:nvSpPr>
        <p:spPr>
          <a:xfrm>
            <a:off x="6095998" y="1629089"/>
            <a:ext cx="5982051" cy="4351338"/>
          </a:xfrm>
        </p:spPr>
        <p:txBody>
          <a:bodyPr>
            <a:normAutofit/>
          </a:bodyPr>
          <a:lstStyle/>
          <a:p>
            <a:endParaRPr lang="en-GB" dirty="0">
              <a:solidFill>
                <a:srgbClr val="000000"/>
              </a:solidFill>
            </a:endParaRPr>
          </a:p>
          <a:p>
            <a:endParaRPr lang="en-GB" dirty="0">
              <a:solidFill>
                <a:srgbClr val="000000"/>
              </a:solidFill>
            </a:endParaRPr>
          </a:p>
          <a:p>
            <a:r>
              <a:rPr lang="en-GB" dirty="0">
                <a:solidFill>
                  <a:srgbClr val="000000"/>
                </a:solidFill>
              </a:rPr>
              <a:t>Life Assurance policy that pays out benefit in the event of death</a:t>
            </a:r>
          </a:p>
          <a:p>
            <a:r>
              <a:rPr lang="en-GB" dirty="0">
                <a:solidFill>
                  <a:srgbClr val="000000"/>
                </a:solidFill>
              </a:rPr>
              <a:t>Guaranteed premium and benefit for the rest of the persons life</a:t>
            </a:r>
          </a:p>
          <a:p>
            <a:r>
              <a:rPr lang="en-GB" dirty="0">
                <a:solidFill>
                  <a:srgbClr val="000000"/>
                </a:solidFill>
              </a:rPr>
              <a:t>Revenue approved to protect beneficiaries CAT liability</a:t>
            </a:r>
          </a:p>
          <a:p>
            <a:endParaRPr lang="en-GB" dirty="0">
              <a:solidFill>
                <a:srgbClr val="000000"/>
              </a:solidFill>
            </a:endParaRPr>
          </a:p>
          <a:p>
            <a:endParaRPr lang="en-IE" dirty="0">
              <a:solidFill>
                <a:srgbClr val="000000"/>
              </a:solidFill>
            </a:endParaRPr>
          </a:p>
        </p:txBody>
      </p:sp>
    </p:spTree>
    <p:extLst>
      <p:ext uri="{BB962C8B-B14F-4D97-AF65-F5344CB8AC3E}">
        <p14:creationId xmlns:p14="http://schemas.microsoft.com/office/powerpoint/2010/main" val="1350646657"/>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City">
            <a:extLst>
              <a:ext uri="{FF2B5EF4-FFF2-40B4-BE49-F238E27FC236}">
                <a16:creationId xmlns:a16="http://schemas.microsoft.com/office/drawing/2014/main" id="{4D2929FE-A8B4-4A58-8916-4DF891ADB5B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pic>
        <p:nvPicPr>
          <p:cNvPr id="8" name="Picture 7">
            <a:extLst>
              <a:ext uri="{FF2B5EF4-FFF2-40B4-BE49-F238E27FC236}">
                <a16:creationId xmlns:a16="http://schemas.microsoft.com/office/drawing/2014/main" id="{ECD22F1D-D97F-4BA7-AB45-ED8F7F8C96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sp>
        <p:nvSpPr>
          <p:cNvPr id="5" name="Title 4">
            <a:extLst>
              <a:ext uri="{FF2B5EF4-FFF2-40B4-BE49-F238E27FC236}">
                <a16:creationId xmlns:a16="http://schemas.microsoft.com/office/drawing/2014/main" id="{8CFB2B16-CADB-4CC7-85C2-988BB7490547}"/>
              </a:ext>
            </a:extLst>
          </p:cNvPr>
          <p:cNvSpPr>
            <a:spLocks noGrp="1"/>
          </p:cNvSpPr>
          <p:nvPr>
            <p:ph type="title"/>
          </p:nvPr>
        </p:nvSpPr>
        <p:spPr>
          <a:xfrm>
            <a:off x="6096000" y="317575"/>
            <a:ext cx="5982050" cy="1243765"/>
          </a:xfrm>
        </p:spPr>
        <p:txBody>
          <a:bodyPr>
            <a:normAutofit/>
          </a:bodyPr>
          <a:lstStyle/>
          <a:p>
            <a:r>
              <a:rPr lang="en-GB" dirty="0">
                <a:solidFill>
                  <a:srgbClr val="000000"/>
                </a:solidFill>
                <a:latin typeface="+mn-lt"/>
              </a:rPr>
              <a:t>Product Enhancements	</a:t>
            </a:r>
            <a:endParaRPr lang="en-IE" dirty="0">
              <a:solidFill>
                <a:srgbClr val="000000"/>
              </a:solidFill>
              <a:latin typeface="+mn-lt"/>
            </a:endParaRPr>
          </a:p>
        </p:txBody>
      </p:sp>
      <p:sp>
        <p:nvSpPr>
          <p:cNvPr id="15" name="Content Placeholder 14">
            <a:extLst>
              <a:ext uri="{FF2B5EF4-FFF2-40B4-BE49-F238E27FC236}">
                <a16:creationId xmlns:a16="http://schemas.microsoft.com/office/drawing/2014/main" id="{019E27B9-4D67-4700-AB5D-81F66FC20FCB}"/>
              </a:ext>
            </a:extLst>
          </p:cNvPr>
          <p:cNvSpPr>
            <a:spLocks noGrp="1"/>
          </p:cNvSpPr>
          <p:nvPr>
            <p:ph idx="1"/>
          </p:nvPr>
        </p:nvSpPr>
        <p:spPr>
          <a:xfrm>
            <a:off x="6065129" y="1879620"/>
            <a:ext cx="5982051" cy="4351338"/>
          </a:xfrm>
        </p:spPr>
        <p:txBody>
          <a:bodyPr>
            <a:normAutofit fontScale="77500" lnSpcReduction="20000"/>
          </a:bodyPr>
          <a:lstStyle/>
          <a:p>
            <a:r>
              <a:rPr lang="en-GB" sz="3800" b="1" dirty="0">
                <a:solidFill>
                  <a:srgbClr val="000000"/>
                </a:solidFill>
              </a:rPr>
              <a:t>Protected Cashback*</a:t>
            </a:r>
          </a:p>
          <a:p>
            <a:pPr lvl="1"/>
            <a:r>
              <a:rPr lang="en-GB" dirty="0">
                <a:solidFill>
                  <a:srgbClr val="000000"/>
                </a:solidFill>
              </a:rPr>
              <a:t>Guaranteed refund of 70% of premiums paid after 15 years*</a:t>
            </a:r>
          </a:p>
          <a:p>
            <a:r>
              <a:rPr lang="en-GB" sz="3800" b="1" dirty="0">
                <a:solidFill>
                  <a:srgbClr val="000000"/>
                </a:solidFill>
              </a:rPr>
              <a:t>Protected Cover*</a:t>
            </a:r>
          </a:p>
          <a:p>
            <a:pPr lvl="1"/>
            <a:r>
              <a:rPr lang="en-GB" dirty="0">
                <a:solidFill>
                  <a:srgbClr val="000000"/>
                </a:solidFill>
              </a:rPr>
              <a:t>Lower guaranteed benefit and no more premiums to be paid*</a:t>
            </a:r>
          </a:p>
          <a:p>
            <a:endParaRPr lang="en-GB" dirty="0">
              <a:solidFill>
                <a:srgbClr val="000000"/>
              </a:solidFill>
            </a:endParaRPr>
          </a:p>
          <a:p>
            <a:r>
              <a:rPr lang="en-GB" dirty="0">
                <a:solidFill>
                  <a:srgbClr val="000000"/>
                </a:solidFill>
              </a:rPr>
              <a:t>Client will know from the start the maximum they’ll ever pay in premiums</a:t>
            </a:r>
          </a:p>
          <a:p>
            <a:endParaRPr lang="en-GB" dirty="0">
              <a:solidFill>
                <a:srgbClr val="000000"/>
              </a:solidFill>
            </a:endParaRPr>
          </a:p>
          <a:p>
            <a:r>
              <a:rPr lang="en-GB" dirty="0">
                <a:solidFill>
                  <a:srgbClr val="000000"/>
                </a:solidFill>
              </a:rPr>
              <a:t>Section 72 life insurance policy typically used to pay inheritance tax. However, can also be used to help pay tax due on the inheritance of a Approved Retirement Fund	</a:t>
            </a:r>
          </a:p>
          <a:p>
            <a:endParaRPr lang="en-GB" dirty="0">
              <a:solidFill>
                <a:srgbClr val="000000"/>
              </a:solidFill>
            </a:endParaRPr>
          </a:p>
          <a:p>
            <a:endParaRPr lang="en-GB" dirty="0">
              <a:solidFill>
                <a:srgbClr val="000000"/>
              </a:solidFill>
            </a:endParaRPr>
          </a:p>
          <a:p>
            <a:endParaRPr lang="en-IE" dirty="0">
              <a:solidFill>
                <a:srgbClr val="000000"/>
              </a:solidFill>
            </a:endParaRPr>
          </a:p>
        </p:txBody>
      </p:sp>
    </p:spTree>
    <p:extLst>
      <p:ext uri="{BB962C8B-B14F-4D97-AF65-F5344CB8AC3E}">
        <p14:creationId xmlns:p14="http://schemas.microsoft.com/office/powerpoint/2010/main" val="485034944"/>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E921DFF-3001-46B5-95D2-66CA060F44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26"/>
            <a:ext cx="5614875" cy="680290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4EA93698-222B-47A7-8E9B-667FAC9906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a:extLst>
              <a:ext uri="{FF2B5EF4-FFF2-40B4-BE49-F238E27FC236}">
                <a16:creationId xmlns:a16="http://schemas.microsoft.com/office/drawing/2014/main" id="{8CFB2B16-CADB-4CC7-85C2-988BB7490547}"/>
              </a:ext>
            </a:extLst>
          </p:cNvPr>
          <p:cNvSpPr>
            <a:spLocks noGrp="1"/>
          </p:cNvSpPr>
          <p:nvPr>
            <p:ph type="title"/>
          </p:nvPr>
        </p:nvSpPr>
        <p:spPr>
          <a:xfrm>
            <a:off x="640079" y="2053641"/>
            <a:ext cx="3669161" cy="2760098"/>
          </a:xfrm>
        </p:spPr>
        <p:txBody>
          <a:bodyPr>
            <a:normAutofit/>
          </a:bodyPr>
          <a:lstStyle/>
          <a:p>
            <a:r>
              <a:rPr lang="en-GB" dirty="0">
                <a:solidFill>
                  <a:srgbClr val="FFFFFF"/>
                </a:solidFill>
                <a:latin typeface="+mn-lt"/>
              </a:rPr>
              <a:t>Section 72 to pay tax on ARF</a:t>
            </a:r>
            <a:endParaRPr lang="en-IE" dirty="0">
              <a:solidFill>
                <a:srgbClr val="FFFFFF"/>
              </a:solidFill>
              <a:latin typeface="+mn-lt"/>
            </a:endParaRPr>
          </a:p>
        </p:txBody>
      </p:sp>
      <p:sp>
        <p:nvSpPr>
          <p:cNvPr id="24" name="Rectangle 23">
            <a:extLst>
              <a:ext uri="{FF2B5EF4-FFF2-40B4-BE49-F238E27FC236}">
                <a16:creationId xmlns:a16="http://schemas.microsoft.com/office/drawing/2014/main" id="{AFEDA996-5744-4A88-B0DD-EC49C6D87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5581" y="4079694"/>
            <a:ext cx="4977975" cy="1979514"/>
          </a:xfrm>
          <a:prstGeom prst="rect">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a:extLst>
              <a:ext uri="{FF2B5EF4-FFF2-40B4-BE49-F238E27FC236}">
                <a16:creationId xmlns:a16="http://schemas.microsoft.com/office/drawing/2014/main" id="{8A8619FA-B8CA-4485-87E6-A3CAC2EBDF9D}"/>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5335461" y="4042186"/>
            <a:ext cx="6297714" cy="205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FB596B63-9A03-4745-B63C-CC6629F8E7BB}"/>
              </a:ext>
            </a:extLst>
          </p:cNvPr>
          <p:cNvSpPr txBox="1"/>
          <p:nvPr/>
        </p:nvSpPr>
        <p:spPr>
          <a:xfrm>
            <a:off x="5044175" y="1150385"/>
            <a:ext cx="2013528" cy="646331"/>
          </a:xfrm>
          <a:prstGeom prst="rect">
            <a:avLst/>
          </a:prstGeom>
          <a:noFill/>
        </p:spPr>
        <p:txBody>
          <a:bodyPr wrap="square" rtlCol="0">
            <a:spAutoFit/>
          </a:bodyPr>
          <a:lstStyle/>
          <a:p>
            <a:r>
              <a:rPr lang="en-GB" dirty="0">
                <a:solidFill>
                  <a:srgbClr val="000000"/>
                </a:solidFill>
              </a:rPr>
              <a:t>Client leaves 100% of ARF to their son</a:t>
            </a:r>
            <a:endParaRPr lang="en-IE" dirty="0">
              <a:solidFill>
                <a:srgbClr val="000000"/>
              </a:solidFill>
            </a:endParaRPr>
          </a:p>
        </p:txBody>
      </p:sp>
      <p:sp>
        <p:nvSpPr>
          <p:cNvPr id="19" name="TextBox 18">
            <a:extLst>
              <a:ext uri="{FF2B5EF4-FFF2-40B4-BE49-F238E27FC236}">
                <a16:creationId xmlns:a16="http://schemas.microsoft.com/office/drawing/2014/main" id="{95080399-6E50-49D9-B090-7AFE0FDE3C7C}"/>
              </a:ext>
            </a:extLst>
          </p:cNvPr>
          <p:cNvSpPr txBox="1"/>
          <p:nvPr/>
        </p:nvSpPr>
        <p:spPr>
          <a:xfrm>
            <a:off x="7292816" y="1130311"/>
            <a:ext cx="2013528" cy="923330"/>
          </a:xfrm>
          <a:prstGeom prst="rect">
            <a:avLst/>
          </a:prstGeom>
          <a:noFill/>
        </p:spPr>
        <p:txBody>
          <a:bodyPr wrap="square" rtlCol="0">
            <a:spAutoFit/>
          </a:bodyPr>
          <a:lstStyle/>
          <a:p>
            <a:r>
              <a:rPr lang="en-GB" dirty="0">
                <a:solidFill>
                  <a:srgbClr val="000000"/>
                </a:solidFill>
              </a:rPr>
              <a:t>On inheritance their son will a 30% income tax liability</a:t>
            </a:r>
            <a:endParaRPr lang="en-IE" dirty="0">
              <a:solidFill>
                <a:srgbClr val="000000"/>
              </a:solidFill>
            </a:endParaRPr>
          </a:p>
        </p:txBody>
      </p:sp>
      <p:sp>
        <p:nvSpPr>
          <p:cNvPr id="21" name="TextBox 20">
            <a:extLst>
              <a:ext uri="{FF2B5EF4-FFF2-40B4-BE49-F238E27FC236}">
                <a16:creationId xmlns:a16="http://schemas.microsoft.com/office/drawing/2014/main" id="{54EA5A8C-6C1C-463F-B2A1-973CA22CBFAA}"/>
              </a:ext>
            </a:extLst>
          </p:cNvPr>
          <p:cNvSpPr txBox="1"/>
          <p:nvPr/>
        </p:nvSpPr>
        <p:spPr>
          <a:xfrm>
            <a:off x="9541457" y="1130311"/>
            <a:ext cx="2013528" cy="3139321"/>
          </a:xfrm>
          <a:prstGeom prst="rect">
            <a:avLst/>
          </a:prstGeom>
          <a:noFill/>
        </p:spPr>
        <p:txBody>
          <a:bodyPr wrap="square" rtlCol="0">
            <a:spAutoFit/>
          </a:bodyPr>
          <a:lstStyle/>
          <a:p>
            <a:r>
              <a:rPr lang="en-GB" dirty="0">
                <a:solidFill>
                  <a:srgbClr val="000000"/>
                </a:solidFill>
              </a:rPr>
              <a:t>In this scenario, by setting up a whole of life policy for just 0.66% of the value of their ARF in premiums per year, their son’s income tax liability of €300,000 can be paid with policies proceeds	</a:t>
            </a:r>
            <a:endParaRPr lang="en-IE" dirty="0">
              <a:solidFill>
                <a:srgbClr val="000000"/>
              </a:solidFill>
            </a:endParaRPr>
          </a:p>
        </p:txBody>
      </p:sp>
      <p:pic>
        <p:nvPicPr>
          <p:cNvPr id="8" name="Picture 7">
            <a:extLst>
              <a:ext uri="{FF2B5EF4-FFF2-40B4-BE49-F238E27FC236}">
                <a16:creationId xmlns:a16="http://schemas.microsoft.com/office/drawing/2014/main" id="{ECD22F1D-D97F-4BA7-AB45-ED8F7F8C960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49013" y="5922268"/>
            <a:ext cx="695325" cy="695325"/>
          </a:xfrm>
          <a:prstGeom prst="rect">
            <a:avLst/>
          </a:prstGeom>
        </p:spPr>
      </p:pic>
    </p:spTree>
    <p:extLst>
      <p:ext uri="{BB962C8B-B14F-4D97-AF65-F5344CB8AC3E}">
        <p14:creationId xmlns:p14="http://schemas.microsoft.com/office/powerpoint/2010/main" val="3063224371"/>
      </p:ext>
    </p:extLst>
  </p:cSld>
  <p:clrMapOvr>
    <a:masterClrMapping/>
  </p:clrMapOvr>
  <p:transition spd="slow">
    <p:wipe dir="r"/>
  </p:transition>
</p:sld>
</file>

<file path=ppt/theme/theme1.xml><?xml version="1.0" encoding="utf-8"?>
<a:theme xmlns:a="http://schemas.openxmlformats.org/drawingml/2006/main" name="Office Theme">
  <a:themeElements>
    <a:clrScheme name="Custom 1">
      <a:dk1>
        <a:srgbClr val="FFFFFF"/>
      </a:dk1>
      <a:lt1>
        <a:sysClr val="window" lastClr="FFFFFF"/>
      </a:lt1>
      <a:dk2>
        <a:srgbClr val="FFFFFF"/>
      </a:dk2>
      <a:lt2>
        <a:srgbClr val="FFFFFF"/>
      </a:lt2>
      <a:accent1>
        <a:srgbClr val="7030A0"/>
      </a:accent1>
      <a:accent2>
        <a:srgbClr val="FFC000"/>
      </a:accent2>
      <a:accent3>
        <a:srgbClr val="ED7D31"/>
      </a:accent3>
      <a:accent4>
        <a:srgbClr val="FF0000"/>
      </a:accent4>
      <a:accent5>
        <a:srgbClr val="FFFFFF"/>
      </a:accent5>
      <a:accent6>
        <a:srgbClr val="FFFFFF"/>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1351</Words>
  <Application>Microsoft Office PowerPoint</Application>
  <PresentationFormat>Widescreen</PresentationFormat>
  <Paragraphs>157</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Protecting your clients business and their legacy </vt:lpstr>
      <vt:lpstr>Professional Collaboration</vt:lpstr>
      <vt:lpstr> Working together to provide clients with the best advice</vt:lpstr>
      <vt:lpstr>Protecting our clients legacy  </vt:lpstr>
      <vt:lpstr>Inheritance Planning  </vt:lpstr>
      <vt:lpstr>PowerPoint Presentation</vt:lpstr>
      <vt:lpstr>Main Benefits of a  Whole of Life Policy</vt:lpstr>
      <vt:lpstr>Product Enhancements </vt:lpstr>
      <vt:lpstr>Section 72 to pay tax on ARF</vt:lpstr>
      <vt:lpstr>Protecting our clients legacy  </vt:lpstr>
      <vt:lpstr>Questions to ask yourself</vt:lpstr>
      <vt:lpstr>We are asking you to ask your clients “How would your business cope?”  </vt:lpstr>
      <vt:lpstr>Solution:  Partnership Insurance </vt:lpstr>
      <vt:lpstr>Case Study:  XYZ Partnership  </vt:lpstr>
      <vt:lpstr>XYZ Partnership </vt:lpstr>
      <vt:lpstr>“How would their Company cope?”</vt:lpstr>
      <vt:lpstr>Solution:  Shareholder Protection </vt:lpstr>
      <vt:lpstr>Case Study:  ABC Ltd </vt:lpstr>
      <vt:lpstr>ABC  Limited</vt:lpstr>
      <vt:lpstr>ABC  Limited</vt:lpstr>
      <vt:lpstr>Protecting your Key Employees</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your clients business and their legacy </dc:title>
  <dc:creator>Thomas Fitz-Gough</dc:creator>
  <cp:lastModifiedBy>Thomas Fitz-Gough</cp:lastModifiedBy>
  <cp:revision>5</cp:revision>
  <cp:lastPrinted>2018-11-14T18:06:31Z</cp:lastPrinted>
  <dcterms:created xsi:type="dcterms:W3CDTF">2018-11-14T16:48:38Z</dcterms:created>
  <dcterms:modified xsi:type="dcterms:W3CDTF">2018-11-14T18:10:06Z</dcterms:modified>
</cp:coreProperties>
</file>