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482" r:id="rId4"/>
    <p:sldId id="484" r:id="rId5"/>
    <p:sldId id="258" r:id="rId6"/>
    <p:sldId id="259" r:id="rId7"/>
    <p:sldId id="277" r:id="rId8"/>
    <p:sldId id="261" r:id="rId9"/>
    <p:sldId id="260" r:id="rId10"/>
    <p:sldId id="271" r:id="rId11"/>
    <p:sldId id="273" r:id="rId12"/>
    <p:sldId id="264" r:id="rId13"/>
    <p:sldId id="262" r:id="rId14"/>
    <p:sldId id="272" r:id="rId15"/>
    <p:sldId id="263" r:id="rId16"/>
    <p:sldId id="265" r:id="rId17"/>
    <p:sldId id="266" r:id="rId18"/>
    <p:sldId id="267" r:id="rId19"/>
    <p:sldId id="270" r:id="rId20"/>
    <p:sldId id="268" r:id="rId21"/>
    <p:sldId id="276" r:id="rId22"/>
  </p:sldIdLst>
  <p:sldSz cx="12192000" cy="6858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Wallace" initials="JW" lastIdx="1" clrIdx="0">
    <p:extLst>
      <p:ext uri="{19B8F6BF-5375-455C-9EA6-DF929625EA0E}">
        <p15:presenceInfo xmlns:p15="http://schemas.microsoft.com/office/powerpoint/2012/main" userId="Jim Walla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14T00:03:05.150" idx="1">
    <p:pos x="10" y="10"/>
    <p:text>Thank you</p:text>
    <p:extLst>
      <p:ext uri="{C676402C-5697-4E1C-873F-D02D1690AC5C}">
        <p15:threadingInfo xmlns:p15="http://schemas.microsoft.com/office/powerpoint/2012/main" timeZoneBias="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AE0306-AB39-473A-813E-0B76C586F954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0BA35CE-D926-4490-9F35-41DC1E996298}">
      <dgm:prSet custT="1"/>
      <dgm:spPr/>
      <dgm:t>
        <a:bodyPr/>
        <a:lstStyle/>
        <a:p>
          <a:r>
            <a:rPr lang="en-GB" sz="2800" dirty="0"/>
            <a:t>Self Directing </a:t>
          </a:r>
        </a:p>
        <a:p>
          <a:r>
            <a:rPr lang="en-GB" sz="2800" dirty="0"/>
            <a:t>Self Investing </a:t>
          </a:r>
        </a:p>
        <a:p>
          <a:r>
            <a:rPr lang="en-GB" sz="2800" dirty="0"/>
            <a:t>is an option</a:t>
          </a:r>
          <a:endParaRPr lang="en-US" sz="2800" dirty="0"/>
        </a:p>
      </dgm:t>
    </dgm:pt>
    <dgm:pt modelId="{F4F6F62A-08CD-4858-AC6F-AF93134F99EC}" type="parTrans" cxnId="{26302026-C15F-4B26-BDC8-CA0CB900FAC0}">
      <dgm:prSet/>
      <dgm:spPr/>
      <dgm:t>
        <a:bodyPr/>
        <a:lstStyle/>
        <a:p>
          <a:endParaRPr lang="en-US"/>
        </a:p>
      </dgm:t>
    </dgm:pt>
    <dgm:pt modelId="{94FEF2AC-58D9-4D2F-AC0F-0489A040A4AE}" type="sibTrans" cxnId="{26302026-C15F-4B26-BDC8-CA0CB900FAC0}">
      <dgm:prSet/>
      <dgm:spPr/>
      <dgm:t>
        <a:bodyPr/>
        <a:lstStyle/>
        <a:p>
          <a:endParaRPr lang="en-US"/>
        </a:p>
      </dgm:t>
    </dgm:pt>
    <dgm:pt modelId="{4B7E35B6-5C98-4676-AFD4-B2347ED8FD29}">
      <dgm:prSet custT="1"/>
      <dgm:spPr/>
      <dgm:t>
        <a:bodyPr/>
        <a:lstStyle/>
        <a:p>
          <a:r>
            <a:rPr lang="en-GB" sz="2400" dirty="0"/>
            <a:t>You take control</a:t>
          </a:r>
          <a:endParaRPr lang="en-US" sz="2400" dirty="0"/>
        </a:p>
      </dgm:t>
    </dgm:pt>
    <dgm:pt modelId="{03C8174D-F28C-444E-A47C-F20F769586F2}" type="parTrans" cxnId="{936F7FC6-B5AD-40CE-88DD-1E2D13CBA56A}">
      <dgm:prSet/>
      <dgm:spPr/>
      <dgm:t>
        <a:bodyPr/>
        <a:lstStyle/>
        <a:p>
          <a:endParaRPr lang="en-US"/>
        </a:p>
      </dgm:t>
    </dgm:pt>
    <dgm:pt modelId="{E1B07367-922F-410C-9D6C-F39C03F1B372}" type="sibTrans" cxnId="{936F7FC6-B5AD-40CE-88DD-1E2D13CBA56A}">
      <dgm:prSet/>
      <dgm:spPr/>
      <dgm:t>
        <a:bodyPr/>
        <a:lstStyle/>
        <a:p>
          <a:endParaRPr lang="en-US"/>
        </a:p>
      </dgm:t>
    </dgm:pt>
    <dgm:pt modelId="{BDAE0954-D149-48FB-9173-744A2677966D}">
      <dgm:prSet custT="1"/>
      <dgm:spPr/>
      <dgm:t>
        <a:bodyPr/>
        <a:lstStyle/>
        <a:p>
          <a:r>
            <a:rPr lang="en-GB" sz="2400" dirty="0"/>
            <a:t>Many options</a:t>
          </a:r>
          <a:endParaRPr lang="en-US" sz="2400" dirty="0"/>
        </a:p>
      </dgm:t>
    </dgm:pt>
    <dgm:pt modelId="{9A4BD28B-A29C-4B39-957B-97486A6DA07A}" type="parTrans" cxnId="{389B4C7C-714D-48DD-AA05-76837F028F06}">
      <dgm:prSet/>
      <dgm:spPr/>
      <dgm:t>
        <a:bodyPr/>
        <a:lstStyle/>
        <a:p>
          <a:endParaRPr lang="en-US"/>
        </a:p>
      </dgm:t>
    </dgm:pt>
    <dgm:pt modelId="{0C1CC5C3-B465-4335-AE31-81F19D46A2E7}" type="sibTrans" cxnId="{389B4C7C-714D-48DD-AA05-76837F028F06}">
      <dgm:prSet/>
      <dgm:spPr/>
      <dgm:t>
        <a:bodyPr/>
        <a:lstStyle/>
        <a:p>
          <a:endParaRPr lang="en-US"/>
        </a:p>
      </dgm:t>
    </dgm:pt>
    <dgm:pt modelId="{4FB5D016-A0B8-4CB2-AB2C-8B1BD832BB6E}">
      <dgm:prSet/>
      <dgm:spPr/>
      <dgm:t>
        <a:bodyPr/>
        <a:lstStyle/>
        <a:p>
          <a:r>
            <a:rPr lang="en-GB" dirty="0"/>
            <a:t>We can guide your client to be invested in something that they feel comfortable with.</a:t>
          </a:r>
          <a:endParaRPr lang="en-US" dirty="0"/>
        </a:p>
      </dgm:t>
    </dgm:pt>
    <dgm:pt modelId="{0C1AB713-69BC-4261-ACAF-486078F60554}" type="parTrans" cxnId="{94911B41-3944-4E76-9448-D7AA9271BC29}">
      <dgm:prSet/>
      <dgm:spPr/>
      <dgm:t>
        <a:bodyPr/>
        <a:lstStyle/>
        <a:p>
          <a:endParaRPr lang="en-US"/>
        </a:p>
      </dgm:t>
    </dgm:pt>
    <dgm:pt modelId="{62B329C8-A7F8-4944-BB75-5BFF58C3D6BC}" type="sibTrans" cxnId="{94911B41-3944-4E76-9448-D7AA9271BC29}">
      <dgm:prSet/>
      <dgm:spPr/>
      <dgm:t>
        <a:bodyPr/>
        <a:lstStyle/>
        <a:p>
          <a:endParaRPr lang="en-US"/>
        </a:p>
      </dgm:t>
    </dgm:pt>
    <dgm:pt modelId="{88CB6F8B-1ECB-49E5-ABCC-0E562220B1D7}" type="pres">
      <dgm:prSet presAssocID="{89AE0306-AB39-473A-813E-0B76C586F954}" presName="root" presStyleCnt="0">
        <dgm:presLayoutVars>
          <dgm:dir/>
          <dgm:resizeHandles val="exact"/>
        </dgm:presLayoutVars>
      </dgm:prSet>
      <dgm:spPr/>
    </dgm:pt>
    <dgm:pt modelId="{BAB77E04-3934-4B94-A495-AE352D047C36}" type="pres">
      <dgm:prSet presAssocID="{B0BA35CE-D926-4490-9F35-41DC1E996298}" presName="compNode" presStyleCnt="0"/>
      <dgm:spPr/>
    </dgm:pt>
    <dgm:pt modelId="{78D5F0E0-220E-45C8-94CD-F5038CFA2CA4}" type="pres">
      <dgm:prSet presAssocID="{B0BA35CE-D926-4490-9F35-41DC1E99629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872849DE-F64C-4552-9B2A-8DE3413B2CE5}" type="pres">
      <dgm:prSet presAssocID="{B0BA35CE-D926-4490-9F35-41DC1E996298}" presName="spaceRect" presStyleCnt="0"/>
      <dgm:spPr/>
    </dgm:pt>
    <dgm:pt modelId="{84341103-5296-4FC1-828F-28CA55E82F75}" type="pres">
      <dgm:prSet presAssocID="{B0BA35CE-D926-4490-9F35-41DC1E996298}" presName="textRect" presStyleLbl="revTx" presStyleIdx="0" presStyleCnt="4" custScaleX="193914">
        <dgm:presLayoutVars>
          <dgm:chMax val="1"/>
          <dgm:chPref val="1"/>
        </dgm:presLayoutVars>
      </dgm:prSet>
      <dgm:spPr/>
    </dgm:pt>
    <dgm:pt modelId="{8B28C749-26EB-498D-A7D1-37686F242A1D}" type="pres">
      <dgm:prSet presAssocID="{94FEF2AC-58D9-4D2F-AC0F-0489A040A4AE}" presName="sibTrans" presStyleCnt="0"/>
      <dgm:spPr/>
    </dgm:pt>
    <dgm:pt modelId="{213FD2F2-4664-4E46-A121-8A0EE6B73346}" type="pres">
      <dgm:prSet presAssocID="{4B7E35B6-5C98-4676-AFD4-B2347ED8FD29}" presName="compNode" presStyleCnt="0"/>
      <dgm:spPr/>
    </dgm:pt>
    <dgm:pt modelId="{B4E35B86-3323-480B-926E-094B4382BF39}" type="pres">
      <dgm:prSet presAssocID="{4B7E35B6-5C98-4676-AFD4-B2347ED8FD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7FA6AA6-8143-490C-BDC9-7A38425595E4}" type="pres">
      <dgm:prSet presAssocID="{4B7E35B6-5C98-4676-AFD4-B2347ED8FD29}" presName="spaceRect" presStyleCnt="0"/>
      <dgm:spPr/>
    </dgm:pt>
    <dgm:pt modelId="{CEF205BC-954A-40DB-B086-F989D55FE470}" type="pres">
      <dgm:prSet presAssocID="{4B7E35B6-5C98-4676-AFD4-B2347ED8FD29}" presName="textRect" presStyleLbl="revTx" presStyleIdx="1" presStyleCnt="4">
        <dgm:presLayoutVars>
          <dgm:chMax val="1"/>
          <dgm:chPref val="1"/>
        </dgm:presLayoutVars>
      </dgm:prSet>
      <dgm:spPr/>
    </dgm:pt>
    <dgm:pt modelId="{7BB993A3-7F18-4CAD-B185-BCA7E0E58D99}" type="pres">
      <dgm:prSet presAssocID="{E1B07367-922F-410C-9D6C-F39C03F1B372}" presName="sibTrans" presStyleCnt="0"/>
      <dgm:spPr/>
    </dgm:pt>
    <dgm:pt modelId="{7A12156E-6DDE-4988-BEF5-2A4CD7F2D2A6}" type="pres">
      <dgm:prSet presAssocID="{BDAE0954-D149-48FB-9173-744A2677966D}" presName="compNode" presStyleCnt="0"/>
      <dgm:spPr/>
    </dgm:pt>
    <dgm:pt modelId="{D35387F9-CB99-43BD-88AB-B1F21EC79586}" type="pres">
      <dgm:prSet presAssocID="{BDAE0954-D149-48FB-9173-744A267796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910F89E4-0FFA-4185-AF15-06DA3367BCC1}" type="pres">
      <dgm:prSet presAssocID="{BDAE0954-D149-48FB-9173-744A2677966D}" presName="spaceRect" presStyleCnt="0"/>
      <dgm:spPr/>
    </dgm:pt>
    <dgm:pt modelId="{848111C8-D7E1-4930-8828-72FB96AC4DF4}" type="pres">
      <dgm:prSet presAssocID="{BDAE0954-D149-48FB-9173-744A2677966D}" presName="textRect" presStyleLbl="revTx" presStyleIdx="2" presStyleCnt="4">
        <dgm:presLayoutVars>
          <dgm:chMax val="1"/>
          <dgm:chPref val="1"/>
        </dgm:presLayoutVars>
      </dgm:prSet>
      <dgm:spPr/>
    </dgm:pt>
    <dgm:pt modelId="{D1BBF777-B918-4949-BF72-538C52D1F083}" type="pres">
      <dgm:prSet presAssocID="{0C1CC5C3-B465-4335-AE31-81F19D46A2E7}" presName="sibTrans" presStyleCnt="0"/>
      <dgm:spPr/>
    </dgm:pt>
    <dgm:pt modelId="{9FFF5548-C807-4ED7-98BD-7A0FA815C950}" type="pres">
      <dgm:prSet presAssocID="{4FB5D016-A0B8-4CB2-AB2C-8B1BD832BB6E}" presName="compNode" presStyleCnt="0"/>
      <dgm:spPr/>
    </dgm:pt>
    <dgm:pt modelId="{6706BC95-C52A-44C5-ADC6-A274B3B594DB}" type="pres">
      <dgm:prSet presAssocID="{4FB5D016-A0B8-4CB2-AB2C-8B1BD832BB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0BA847A-DEFD-4951-B3FF-BF1585520864}" type="pres">
      <dgm:prSet presAssocID="{4FB5D016-A0B8-4CB2-AB2C-8B1BD832BB6E}" presName="spaceRect" presStyleCnt="0"/>
      <dgm:spPr/>
    </dgm:pt>
    <dgm:pt modelId="{1EDF569C-1763-4C16-AA7E-7AEDB254F56A}" type="pres">
      <dgm:prSet presAssocID="{4FB5D016-A0B8-4CB2-AB2C-8B1BD832BB6E}" presName="textRect" presStyleLbl="revTx" presStyleIdx="3" presStyleCnt="4" custScaleX="170287" custScaleY="157519">
        <dgm:presLayoutVars>
          <dgm:chMax val="1"/>
          <dgm:chPref val="1"/>
        </dgm:presLayoutVars>
      </dgm:prSet>
      <dgm:spPr/>
    </dgm:pt>
  </dgm:ptLst>
  <dgm:cxnLst>
    <dgm:cxn modelId="{D2CAC203-500D-48CF-B1FF-2E7F2B939946}" type="presOf" srcId="{4FB5D016-A0B8-4CB2-AB2C-8B1BD832BB6E}" destId="{1EDF569C-1763-4C16-AA7E-7AEDB254F56A}" srcOrd="0" destOrd="0" presId="urn:microsoft.com/office/officeart/2018/2/layout/IconLabelList"/>
    <dgm:cxn modelId="{26302026-C15F-4B26-BDC8-CA0CB900FAC0}" srcId="{89AE0306-AB39-473A-813E-0B76C586F954}" destId="{B0BA35CE-D926-4490-9F35-41DC1E996298}" srcOrd="0" destOrd="0" parTransId="{F4F6F62A-08CD-4858-AC6F-AF93134F99EC}" sibTransId="{94FEF2AC-58D9-4D2F-AC0F-0489A040A4AE}"/>
    <dgm:cxn modelId="{94911B41-3944-4E76-9448-D7AA9271BC29}" srcId="{89AE0306-AB39-473A-813E-0B76C586F954}" destId="{4FB5D016-A0B8-4CB2-AB2C-8B1BD832BB6E}" srcOrd="3" destOrd="0" parTransId="{0C1AB713-69BC-4261-ACAF-486078F60554}" sibTransId="{62B329C8-A7F8-4944-BB75-5BFF58C3D6BC}"/>
    <dgm:cxn modelId="{ED595761-7B5A-4D0C-B668-AB05EB3499C6}" type="presOf" srcId="{89AE0306-AB39-473A-813E-0B76C586F954}" destId="{88CB6F8B-1ECB-49E5-ABCC-0E562220B1D7}" srcOrd="0" destOrd="0" presId="urn:microsoft.com/office/officeart/2018/2/layout/IconLabelList"/>
    <dgm:cxn modelId="{389B4C7C-714D-48DD-AA05-76837F028F06}" srcId="{89AE0306-AB39-473A-813E-0B76C586F954}" destId="{BDAE0954-D149-48FB-9173-744A2677966D}" srcOrd="2" destOrd="0" parTransId="{9A4BD28B-A29C-4B39-957B-97486A6DA07A}" sibTransId="{0C1CC5C3-B465-4335-AE31-81F19D46A2E7}"/>
    <dgm:cxn modelId="{5D3AC488-DA98-4EC9-A665-4B3A57FC6A95}" type="presOf" srcId="{BDAE0954-D149-48FB-9173-744A2677966D}" destId="{848111C8-D7E1-4930-8828-72FB96AC4DF4}" srcOrd="0" destOrd="0" presId="urn:microsoft.com/office/officeart/2018/2/layout/IconLabelList"/>
    <dgm:cxn modelId="{0EE9DBB8-19C3-4A82-AAE4-405D5E15F1E2}" type="presOf" srcId="{B0BA35CE-D926-4490-9F35-41DC1E996298}" destId="{84341103-5296-4FC1-828F-28CA55E82F75}" srcOrd="0" destOrd="0" presId="urn:microsoft.com/office/officeart/2018/2/layout/IconLabelList"/>
    <dgm:cxn modelId="{936F7FC6-B5AD-40CE-88DD-1E2D13CBA56A}" srcId="{89AE0306-AB39-473A-813E-0B76C586F954}" destId="{4B7E35B6-5C98-4676-AFD4-B2347ED8FD29}" srcOrd="1" destOrd="0" parTransId="{03C8174D-F28C-444E-A47C-F20F769586F2}" sibTransId="{E1B07367-922F-410C-9D6C-F39C03F1B372}"/>
    <dgm:cxn modelId="{9D44FACE-881F-49C9-8324-1F6E29A68E07}" type="presOf" srcId="{4B7E35B6-5C98-4676-AFD4-B2347ED8FD29}" destId="{CEF205BC-954A-40DB-B086-F989D55FE470}" srcOrd="0" destOrd="0" presId="urn:microsoft.com/office/officeart/2018/2/layout/IconLabelList"/>
    <dgm:cxn modelId="{23759A8F-52A6-40FA-82FA-70DD69EE633C}" type="presParOf" srcId="{88CB6F8B-1ECB-49E5-ABCC-0E562220B1D7}" destId="{BAB77E04-3934-4B94-A495-AE352D047C36}" srcOrd="0" destOrd="0" presId="urn:microsoft.com/office/officeart/2018/2/layout/IconLabelList"/>
    <dgm:cxn modelId="{B9CDC8EF-9861-4816-9974-2991E1ED160E}" type="presParOf" srcId="{BAB77E04-3934-4B94-A495-AE352D047C36}" destId="{78D5F0E0-220E-45C8-94CD-F5038CFA2CA4}" srcOrd="0" destOrd="0" presId="urn:microsoft.com/office/officeart/2018/2/layout/IconLabelList"/>
    <dgm:cxn modelId="{206A6063-F071-439B-A9C1-9ED4CF2582D1}" type="presParOf" srcId="{BAB77E04-3934-4B94-A495-AE352D047C36}" destId="{872849DE-F64C-4552-9B2A-8DE3413B2CE5}" srcOrd="1" destOrd="0" presId="urn:microsoft.com/office/officeart/2018/2/layout/IconLabelList"/>
    <dgm:cxn modelId="{3DCB6A8D-F2B0-475A-97AD-0F77E65C81B7}" type="presParOf" srcId="{BAB77E04-3934-4B94-A495-AE352D047C36}" destId="{84341103-5296-4FC1-828F-28CA55E82F75}" srcOrd="2" destOrd="0" presId="urn:microsoft.com/office/officeart/2018/2/layout/IconLabelList"/>
    <dgm:cxn modelId="{371179E9-47D2-4C89-B051-7D2FA3B3F532}" type="presParOf" srcId="{88CB6F8B-1ECB-49E5-ABCC-0E562220B1D7}" destId="{8B28C749-26EB-498D-A7D1-37686F242A1D}" srcOrd="1" destOrd="0" presId="urn:microsoft.com/office/officeart/2018/2/layout/IconLabelList"/>
    <dgm:cxn modelId="{17228120-1AD7-4F2C-B21D-087AB437C55A}" type="presParOf" srcId="{88CB6F8B-1ECB-49E5-ABCC-0E562220B1D7}" destId="{213FD2F2-4664-4E46-A121-8A0EE6B73346}" srcOrd="2" destOrd="0" presId="urn:microsoft.com/office/officeart/2018/2/layout/IconLabelList"/>
    <dgm:cxn modelId="{B7B76414-7968-4FCD-B938-B5E3B006EAE1}" type="presParOf" srcId="{213FD2F2-4664-4E46-A121-8A0EE6B73346}" destId="{B4E35B86-3323-480B-926E-094B4382BF39}" srcOrd="0" destOrd="0" presId="urn:microsoft.com/office/officeart/2018/2/layout/IconLabelList"/>
    <dgm:cxn modelId="{D616C7E6-1150-4A0C-9A95-7714F6F608CF}" type="presParOf" srcId="{213FD2F2-4664-4E46-A121-8A0EE6B73346}" destId="{87FA6AA6-8143-490C-BDC9-7A38425595E4}" srcOrd="1" destOrd="0" presId="urn:microsoft.com/office/officeart/2018/2/layout/IconLabelList"/>
    <dgm:cxn modelId="{C3A3CFEC-A9C7-4C16-A055-DE4F2E773330}" type="presParOf" srcId="{213FD2F2-4664-4E46-A121-8A0EE6B73346}" destId="{CEF205BC-954A-40DB-B086-F989D55FE470}" srcOrd="2" destOrd="0" presId="urn:microsoft.com/office/officeart/2018/2/layout/IconLabelList"/>
    <dgm:cxn modelId="{704AA771-0EBD-4158-8E54-E4B296AC14E8}" type="presParOf" srcId="{88CB6F8B-1ECB-49E5-ABCC-0E562220B1D7}" destId="{7BB993A3-7F18-4CAD-B185-BCA7E0E58D99}" srcOrd="3" destOrd="0" presId="urn:microsoft.com/office/officeart/2018/2/layout/IconLabelList"/>
    <dgm:cxn modelId="{FDC42A6E-86C3-4EA4-AEF9-43E26C5ED03D}" type="presParOf" srcId="{88CB6F8B-1ECB-49E5-ABCC-0E562220B1D7}" destId="{7A12156E-6DDE-4988-BEF5-2A4CD7F2D2A6}" srcOrd="4" destOrd="0" presId="urn:microsoft.com/office/officeart/2018/2/layout/IconLabelList"/>
    <dgm:cxn modelId="{B95FBD54-3FAB-4405-BED0-CB358D526FEB}" type="presParOf" srcId="{7A12156E-6DDE-4988-BEF5-2A4CD7F2D2A6}" destId="{D35387F9-CB99-43BD-88AB-B1F21EC79586}" srcOrd="0" destOrd="0" presId="urn:microsoft.com/office/officeart/2018/2/layout/IconLabelList"/>
    <dgm:cxn modelId="{65B641AE-7263-45BA-A1A2-21154EEE872A}" type="presParOf" srcId="{7A12156E-6DDE-4988-BEF5-2A4CD7F2D2A6}" destId="{910F89E4-0FFA-4185-AF15-06DA3367BCC1}" srcOrd="1" destOrd="0" presId="urn:microsoft.com/office/officeart/2018/2/layout/IconLabelList"/>
    <dgm:cxn modelId="{0291CA41-A4EE-4AB7-BBDC-55A054ED3EF6}" type="presParOf" srcId="{7A12156E-6DDE-4988-BEF5-2A4CD7F2D2A6}" destId="{848111C8-D7E1-4930-8828-72FB96AC4DF4}" srcOrd="2" destOrd="0" presId="urn:microsoft.com/office/officeart/2018/2/layout/IconLabelList"/>
    <dgm:cxn modelId="{E10020FB-E4DB-48D7-ADB8-B50DB19D67DB}" type="presParOf" srcId="{88CB6F8B-1ECB-49E5-ABCC-0E562220B1D7}" destId="{D1BBF777-B918-4949-BF72-538C52D1F083}" srcOrd="5" destOrd="0" presId="urn:microsoft.com/office/officeart/2018/2/layout/IconLabelList"/>
    <dgm:cxn modelId="{4E2A57F3-B4D5-4BBE-809F-9E05A959A655}" type="presParOf" srcId="{88CB6F8B-1ECB-49E5-ABCC-0E562220B1D7}" destId="{9FFF5548-C807-4ED7-98BD-7A0FA815C950}" srcOrd="6" destOrd="0" presId="urn:microsoft.com/office/officeart/2018/2/layout/IconLabelList"/>
    <dgm:cxn modelId="{99CE9E14-4971-43E7-966F-7E772ED6FFB3}" type="presParOf" srcId="{9FFF5548-C807-4ED7-98BD-7A0FA815C950}" destId="{6706BC95-C52A-44C5-ADC6-A274B3B594DB}" srcOrd="0" destOrd="0" presId="urn:microsoft.com/office/officeart/2018/2/layout/IconLabelList"/>
    <dgm:cxn modelId="{B74DA1B1-CF73-4977-82B7-DC6AEE226845}" type="presParOf" srcId="{9FFF5548-C807-4ED7-98BD-7A0FA815C950}" destId="{80BA847A-DEFD-4951-B3FF-BF1585520864}" srcOrd="1" destOrd="0" presId="urn:microsoft.com/office/officeart/2018/2/layout/IconLabelList"/>
    <dgm:cxn modelId="{65A2FF58-8CC7-45AB-B6AB-64DCCA40908E}" type="presParOf" srcId="{9FFF5548-C807-4ED7-98BD-7A0FA815C950}" destId="{1EDF569C-1763-4C16-AA7E-7AEDB254F56A}" srcOrd="2" destOrd="0" presId="urn:microsoft.com/office/officeart/2018/2/layout/IconLabelLis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F0E0-220E-45C8-94CD-F5038CFA2CA4}">
      <dsp:nvSpPr>
        <dsp:cNvPr id="0" name=""/>
        <dsp:cNvSpPr/>
      </dsp:nvSpPr>
      <dsp:spPr>
        <a:xfrm>
          <a:off x="1290095" y="486025"/>
          <a:ext cx="720615" cy="720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341103-5296-4FC1-828F-28CA55E82F75}">
      <dsp:nvSpPr>
        <dsp:cNvPr id="0" name=""/>
        <dsp:cNvSpPr/>
      </dsp:nvSpPr>
      <dsp:spPr>
        <a:xfrm>
          <a:off x="97765" y="1574244"/>
          <a:ext cx="3105275" cy="136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 Directing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Self Investing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is an option</a:t>
          </a:r>
          <a:endParaRPr lang="en-US" sz="2800" kern="1200" dirty="0"/>
        </a:p>
      </dsp:txBody>
      <dsp:txXfrm>
        <a:off x="97765" y="1574244"/>
        <a:ext cx="3105275" cy="1362413"/>
      </dsp:txXfrm>
    </dsp:sp>
    <dsp:sp modelId="{B4E35B86-3323-480B-926E-094B4382BF39}">
      <dsp:nvSpPr>
        <dsp:cNvPr id="0" name=""/>
        <dsp:cNvSpPr/>
      </dsp:nvSpPr>
      <dsp:spPr>
        <a:xfrm>
          <a:off x="3923656" y="486025"/>
          <a:ext cx="720615" cy="720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205BC-954A-40DB-B086-F989D55FE470}">
      <dsp:nvSpPr>
        <dsp:cNvPr id="0" name=""/>
        <dsp:cNvSpPr/>
      </dsp:nvSpPr>
      <dsp:spPr>
        <a:xfrm>
          <a:off x="3483280" y="1574244"/>
          <a:ext cx="1601367" cy="136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You take control</a:t>
          </a:r>
          <a:endParaRPr lang="en-US" sz="2400" kern="1200" dirty="0"/>
        </a:p>
      </dsp:txBody>
      <dsp:txXfrm>
        <a:off x="3483280" y="1574244"/>
        <a:ext cx="1601367" cy="1362413"/>
      </dsp:txXfrm>
    </dsp:sp>
    <dsp:sp modelId="{D35387F9-CB99-43BD-88AB-B1F21EC79586}">
      <dsp:nvSpPr>
        <dsp:cNvPr id="0" name=""/>
        <dsp:cNvSpPr/>
      </dsp:nvSpPr>
      <dsp:spPr>
        <a:xfrm>
          <a:off x="5805262" y="486025"/>
          <a:ext cx="720615" cy="720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8111C8-D7E1-4930-8828-72FB96AC4DF4}">
      <dsp:nvSpPr>
        <dsp:cNvPr id="0" name=""/>
        <dsp:cNvSpPr/>
      </dsp:nvSpPr>
      <dsp:spPr>
        <a:xfrm>
          <a:off x="5364886" y="1574244"/>
          <a:ext cx="1601367" cy="136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Many options</a:t>
          </a:r>
          <a:endParaRPr lang="en-US" sz="2400" kern="1200" dirty="0"/>
        </a:p>
      </dsp:txBody>
      <dsp:txXfrm>
        <a:off x="5364886" y="1574244"/>
        <a:ext cx="1601367" cy="1362413"/>
      </dsp:txXfrm>
    </dsp:sp>
    <dsp:sp modelId="{6706BC95-C52A-44C5-ADC6-A274B3B594DB}">
      <dsp:nvSpPr>
        <dsp:cNvPr id="0" name=""/>
        <dsp:cNvSpPr/>
      </dsp:nvSpPr>
      <dsp:spPr>
        <a:xfrm>
          <a:off x="8249645" y="290113"/>
          <a:ext cx="720615" cy="7206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EDF569C-1763-4C16-AA7E-7AEDB254F56A}">
      <dsp:nvSpPr>
        <dsp:cNvPr id="0" name=""/>
        <dsp:cNvSpPr/>
      </dsp:nvSpPr>
      <dsp:spPr>
        <a:xfrm>
          <a:off x="7246493" y="986509"/>
          <a:ext cx="2726920" cy="214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We can guide your client to be invested in something that they feel comfortable with.</a:t>
          </a:r>
          <a:endParaRPr lang="en-US" sz="2300" kern="1200" dirty="0"/>
        </a:p>
      </dsp:txBody>
      <dsp:txXfrm>
        <a:off x="7246493" y="986509"/>
        <a:ext cx="2726920" cy="2146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121B93-0882-4080-A354-ADCB387477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774F47-B969-4029-B0FA-316942435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F570D-46E2-4257-8116-E88903DED0A1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F12204-C1FC-4B3F-9EE5-05FA6CF982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C7EF2-578C-445A-8162-1DB4286327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75F45-9D60-4B7D-A690-15A78D4B00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928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30308-BACF-447E-80FE-21B07B2EA537}" type="datetimeFigureOut">
              <a:rPr lang="en-GB" smtClean="0"/>
              <a:t>29/01/2020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3E474-E25F-4808-8E68-4FBB0D5FE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9027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C51B888-63AA-47AC-851A-815F97721088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2E643-17C5-4EAF-97C0-E7A80E85E3E8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7250-2CC6-47CA-A11A-DA25F8160E32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373C3-256C-471A-A827-66E987D85F8C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C742-FA87-4959-B897-C6875E26009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9633E-E077-469C-86C1-11B744107E55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BA48-3341-4C6C-9B25-B2ADECA0187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715BD00-3D0C-4BE3-8209-C75BDD2ECC85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7CB60F-AA0C-4824-8164-63510A170614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F60D3-65FD-4F62-BD0E-48F9BFDA8CD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8799-8D06-41AD-BB03-0A9709A61DD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0CDB8-8638-4CA0-B0A7-E38202F99FF6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DF10-55A9-498D-AE3A-CF94417799C5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FBBE-3983-4D51-8707-95168EC42691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FAADA-864B-431D-B69B-6FEA9C57B12A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3568-2A1A-4F87-8CB0-6EFA7B975D13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D547-A310-4C97-A1FE-C117E21C5A7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24ACF3D-DAB5-42A6-BE36-08A64374E3D7}" type="datetime1">
              <a:rPr lang="en-US" smtClean="0"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comments" Target="../comments/comment1.xml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0E442C-0D13-47C0-A337-4F80D551BF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994014" cy="2203819"/>
          </a:xfrm>
        </p:spPr>
        <p:txBody>
          <a:bodyPr/>
          <a:lstStyle/>
          <a:p>
            <a:r>
              <a:rPr lang="en-GB" b="1" dirty="0"/>
              <a:t>SELF DIRECT </a:t>
            </a:r>
            <a:br>
              <a:rPr lang="en-GB" b="1" dirty="0"/>
            </a:br>
            <a:r>
              <a:rPr lang="en-GB" b="1" dirty="0"/>
              <a:t>your own</a:t>
            </a:r>
            <a:br>
              <a:rPr lang="en-GB" b="1" dirty="0"/>
            </a:br>
            <a:r>
              <a:rPr lang="en-GB" b="1" dirty="0"/>
              <a:t>INVESTMENTS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3E2C897-8FE5-4755-8DE5-0B7336C71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1962" y="4752212"/>
            <a:ext cx="5286664" cy="1573825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FFFF00"/>
                </a:solidFill>
              </a:rPr>
              <a:t>Our APPROACH…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B108CD-FD5D-435B-B03C-728A9FBA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59795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F6ED7-DC51-4D2C-95A6-0DAE83368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59" y="2677813"/>
            <a:ext cx="3598606" cy="17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9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6B80-F05B-4A74-BD15-70F0B5AF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we do for your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2E7A6-2E9E-410F-81D3-05490EE96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06568"/>
          </a:xfrm>
        </p:spPr>
        <p:txBody>
          <a:bodyPr>
            <a:normAutofit fontScale="77500" lnSpcReduction="20000"/>
          </a:bodyPr>
          <a:lstStyle/>
          <a:p>
            <a:r>
              <a:rPr lang="en-GB" b="1" dirty="0"/>
              <a:t>Advise the client on the appropriate “structure” to be used</a:t>
            </a:r>
          </a:p>
          <a:p>
            <a:pPr lvl="2"/>
            <a:r>
              <a:rPr lang="en-GB" dirty="0"/>
              <a:t>Self-employed or Company Director</a:t>
            </a:r>
          </a:p>
          <a:p>
            <a:pPr lvl="2"/>
            <a:r>
              <a:rPr lang="en-GB" dirty="0"/>
              <a:t>Retirement Planning……………extracting funds @ NRA</a:t>
            </a:r>
          </a:p>
          <a:p>
            <a:pPr lvl="2"/>
            <a:r>
              <a:rPr lang="en-GB" dirty="0"/>
              <a:t>Estate/Succession Planning……</a:t>
            </a:r>
          </a:p>
          <a:p>
            <a:pPr marL="914400" lvl="2" indent="0">
              <a:buNone/>
            </a:pPr>
            <a:endParaRPr lang="en-GB" dirty="0"/>
          </a:p>
          <a:p>
            <a:r>
              <a:rPr lang="en-GB" b="1" dirty="0"/>
              <a:t>Advise the client on the appropriate “investment” options</a:t>
            </a:r>
          </a:p>
          <a:p>
            <a:pPr lvl="2"/>
            <a:r>
              <a:rPr lang="en-GB" dirty="0"/>
              <a:t>Understanding Risk &amp; Volatility</a:t>
            </a:r>
          </a:p>
          <a:p>
            <a:pPr lvl="2"/>
            <a:r>
              <a:rPr lang="en-GB" dirty="0"/>
              <a:t>Asset Classes &amp; Diversification</a:t>
            </a:r>
          </a:p>
          <a:p>
            <a:pPr lvl="2"/>
            <a:r>
              <a:rPr lang="en-GB" dirty="0"/>
              <a:t>Charges and AMC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Support your client on the journey</a:t>
            </a:r>
          </a:p>
          <a:p>
            <a:pPr lvl="2"/>
            <a:r>
              <a:rPr lang="en-GB" dirty="0"/>
              <a:t>Quarterly Reporting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/>
              <a:t>Provide Trustee services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BFAB5-B47A-4CA3-B1E5-C0DB2807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F01767-A236-4FDB-927B-149D26C6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5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9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D15D-937B-4065-8AB0-A7E1472D5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Authorised         v           Unauthorised Investments                     Investments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9AF25-41A8-4EBE-8A99-BECAE5EF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186E4F3-5656-4C49-A9A0-0C0392DECC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453" y="2204884"/>
            <a:ext cx="11341508" cy="46531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7191A-DF29-47D8-A89D-28C3DF377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367" y="0"/>
            <a:ext cx="1797368" cy="138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5B2E-4F6C-4AC3-8A4E-0DDBEF7A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Everyday investment options….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F860-C6D4-44C1-AE51-CA5DFBA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1" y="2603499"/>
            <a:ext cx="11476139" cy="40931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3400" b="1" dirty="0">
                <a:highlight>
                  <a:srgbClr val="FFFF00"/>
                </a:highlight>
              </a:rPr>
              <a:t>Available to everyone</a:t>
            </a:r>
            <a:r>
              <a:rPr lang="en-US" altLang="en-US" sz="3400" b="1" dirty="0"/>
              <a:t>!!</a:t>
            </a:r>
          </a:p>
          <a:p>
            <a:pPr marL="0" indent="0" algn="ctr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altLang="en-US" sz="3400" b="1" dirty="0"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Lifestyle strategies</a:t>
            </a: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Managed Funds</a:t>
            </a:r>
          </a:p>
          <a:p>
            <a:pPr lvl="8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Direct Equities Funds</a:t>
            </a:r>
          </a:p>
          <a:p>
            <a:pPr lvl="8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Property Funds</a:t>
            </a:r>
          </a:p>
          <a:p>
            <a:pPr lvl="2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Deposits &amp; Cash</a:t>
            </a:r>
          </a:p>
          <a:p>
            <a:pPr lvl="2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Government &amp; Corporate Bonds</a:t>
            </a:r>
          </a:p>
          <a:p>
            <a:pPr marL="914400" lvl="2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altLang="en-US" sz="3100" b="1" dirty="0"/>
          </a:p>
          <a:p>
            <a:pPr lvl="8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Ethical Investments options</a:t>
            </a:r>
          </a:p>
          <a:p>
            <a:pPr lvl="8"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3100" b="1" dirty="0"/>
              <a:t>Alternative Investment Strategies</a:t>
            </a:r>
          </a:p>
          <a:p>
            <a:pPr marL="3657600" lvl="8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altLang="en-US" sz="22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9D675-994F-4449-BF3D-6B285094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AFCF6-26B2-439D-9999-21312F267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4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4430-5769-44E9-B465-BB7AA43B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5" y="973668"/>
            <a:ext cx="8761413" cy="706964"/>
          </a:xfrm>
        </p:spPr>
        <p:txBody>
          <a:bodyPr/>
          <a:lstStyle/>
          <a:p>
            <a:r>
              <a:rPr lang="en-GB" b="1" dirty="0"/>
              <a:t>ADDITIONAL Investment Options through Self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DB6DF-4632-4E49-BDC2-590825A8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11879"/>
            <a:ext cx="8825659" cy="4445479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chemeClr val="accent2"/>
              </a:buClr>
              <a:buNone/>
              <a:defRPr/>
            </a:pPr>
            <a:endParaRPr lang="en-US" altLang="en-US" sz="2400" b="1" dirty="0"/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US" altLang="en-US" sz="2400" b="1" dirty="0"/>
              <a:t>Physical Property both Residential &amp; Commercial</a:t>
            </a:r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US" altLang="en-US" sz="2400" b="1" dirty="0"/>
              <a:t>Property Syndicates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US" altLang="en-US" sz="2400" b="1" dirty="0"/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US" altLang="en-US" sz="2400" b="1" dirty="0"/>
              <a:t>Direct Shares</a:t>
            </a:r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IE" sz="2400" b="1" dirty="0"/>
              <a:t>Loan Notes and Partnership Syndicates</a:t>
            </a:r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US" altLang="en-US" sz="2400" b="1" dirty="0"/>
              <a:t>Structured options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Short term &amp; long term options</a:t>
            </a:r>
          </a:p>
          <a:p>
            <a:pPr marL="457200" lvl="1" indent="0">
              <a:buClr>
                <a:schemeClr val="accent2"/>
              </a:buClr>
              <a:buNone/>
              <a:defRPr/>
            </a:pPr>
            <a:endParaRPr lang="en-US" altLang="en-US" b="1" dirty="0"/>
          </a:p>
          <a:p>
            <a:pPr>
              <a:buClr>
                <a:schemeClr val="accent2"/>
              </a:buClr>
              <a:buFontTx/>
              <a:buChar char="•"/>
              <a:defRPr/>
            </a:pPr>
            <a:r>
              <a:rPr lang="en-US" altLang="en-US" sz="2400" b="1" dirty="0"/>
              <a:t>Alternative Investments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Renewables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b="1" dirty="0"/>
              <a:t>Commodities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74C91-9321-4FEC-A618-F6CF7971F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4BA51C-CC17-4BD6-A235-12EBEA03E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9073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1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8D6D-2E36-4632-9773-EAD64A9CE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Purchasing a Property</a:t>
            </a:r>
            <a:br>
              <a:rPr lang="en-GB" dirty="0"/>
            </a:br>
            <a:r>
              <a:rPr lang="en-GB" dirty="0"/>
              <a:t>- What to consider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F51C8-A6A1-48A0-B590-ADD803B80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9313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Do I have enough Cash to complete the transaction</a:t>
            </a:r>
          </a:p>
          <a:p>
            <a:pPr lvl="1"/>
            <a:r>
              <a:rPr lang="en-GB" dirty="0"/>
              <a:t>Liquidity is a key component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Stamp Duty</a:t>
            </a:r>
          </a:p>
          <a:p>
            <a:pPr lvl="2"/>
            <a:r>
              <a:rPr lang="en-GB" dirty="0"/>
              <a:t>Legal Fees</a:t>
            </a:r>
          </a:p>
          <a:p>
            <a:pPr lvl="3"/>
            <a:r>
              <a:rPr lang="en-GB" dirty="0"/>
              <a:t>Purchases Costs</a:t>
            </a:r>
          </a:p>
          <a:p>
            <a:pPr lvl="4"/>
            <a:r>
              <a:rPr lang="en-GB" dirty="0"/>
              <a:t>Enhancement Expenditure</a:t>
            </a:r>
          </a:p>
          <a:p>
            <a:pPr lvl="5"/>
            <a:r>
              <a:rPr lang="en-GB" dirty="0"/>
              <a:t>Annual Management Charge (Annually)</a:t>
            </a:r>
          </a:p>
          <a:p>
            <a:pPr lvl="6"/>
            <a:r>
              <a:rPr lang="en-GB" dirty="0"/>
              <a:t>DO I NEED TO BORROW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RENTAL INCOME must be lodged to the SSAP Bank account</a:t>
            </a:r>
          </a:p>
          <a:p>
            <a:pPr lvl="2"/>
            <a:r>
              <a:rPr lang="en-GB" b="1" dirty="0">
                <a:highlight>
                  <a:srgbClr val="FFFF00"/>
                </a:highlight>
              </a:rPr>
              <a:t>REVENUE are concentrating on this area as we speak!!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EC4EE-B00C-4D21-9892-656F7E62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1C2F8-2FBA-468C-BA46-367B1877D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829" y="0"/>
            <a:ext cx="1968910" cy="1516159"/>
          </a:xfrm>
          <a:prstGeom prst="rect">
            <a:avLst/>
          </a:prstGeom>
        </p:spPr>
      </p:pic>
      <p:pic>
        <p:nvPicPr>
          <p:cNvPr id="9" name="Graphic 8" descr="Bell">
            <a:extLst>
              <a:ext uri="{FF2B5EF4-FFF2-40B4-BE49-F238E27FC236}">
                <a16:creationId xmlns:a16="http://schemas.microsoft.com/office/drawing/2014/main" id="{E5592F11-1541-42C6-9564-85FCBA00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12161" y="56298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9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2C9D0-301D-43FC-A78C-CF48B55AD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1"/>
                </a:solidFill>
              </a:rPr>
              <a:t>Borrowing to purchase PROPERTY through a SSAP &amp; PRSA only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9E25-A1D1-4EF6-BF6F-68B31D16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4093139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accent2"/>
              </a:buClr>
              <a:defRPr/>
            </a:pPr>
            <a:r>
              <a:rPr lang="en-IE" altLang="en-US" b="1" dirty="0">
                <a:highlight>
                  <a:srgbClr val="FFFF00"/>
                </a:highlight>
              </a:rPr>
              <a:t>The term of the loan can be no greater than 15 years</a:t>
            </a:r>
          </a:p>
          <a:p>
            <a:pPr>
              <a:buClr>
                <a:schemeClr val="accent2"/>
              </a:buClr>
              <a:defRPr/>
            </a:pPr>
            <a:r>
              <a:rPr lang="en-IE" altLang="en-US" b="1" dirty="0"/>
              <a:t>The loan can only be offered on a capital and interest basis! </a:t>
            </a:r>
          </a:p>
          <a:p>
            <a:pPr lvl="1">
              <a:buClr>
                <a:schemeClr val="accent2"/>
              </a:buClr>
              <a:defRPr/>
            </a:pPr>
            <a:r>
              <a:rPr lang="en-IE" altLang="en-US" b="1" dirty="0"/>
              <a:t>Interest only may also be available</a:t>
            </a:r>
          </a:p>
          <a:p>
            <a:pPr>
              <a:buClr>
                <a:schemeClr val="accent2"/>
              </a:buClr>
              <a:defRPr/>
            </a:pPr>
            <a:endParaRPr lang="en-IE" altLang="en-US" b="1" dirty="0"/>
          </a:p>
          <a:p>
            <a:pPr>
              <a:buClr>
                <a:schemeClr val="accent2"/>
              </a:buClr>
              <a:defRPr/>
            </a:pPr>
            <a:r>
              <a:rPr lang="en-IE" altLang="en-US" b="1" dirty="0"/>
              <a:t>The loan must be offered with recourse to the property only (no recourse to the rest of the pension fund)</a:t>
            </a:r>
          </a:p>
          <a:p>
            <a:pPr>
              <a:buClr>
                <a:schemeClr val="accent2"/>
              </a:buClr>
              <a:defRPr/>
            </a:pPr>
            <a:r>
              <a:rPr lang="en-IE" altLang="en-US" b="1" dirty="0">
                <a:highlight>
                  <a:srgbClr val="FFFF00"/>
                </a:highlight>
              </a:rPr>
              <a:t>Loan to Value 50:50</a:t>
            </a:r>
          </a:p>
          <a:p>
            <a:pPr>
              <a:buClr>
                <a:schemeClr val="accent2"/>
              </a:buClr>
              <a:defRPr/>
            </a:pPr>
            <a:endParaRPr lang="en-IE" altLang="en-US" b="1" dirty="0"/>
          </a:p>
          <a:p>
            <a:pPr>
              <a:buClr>
                <a:schemeClr val="accent2"/>
              </a:buClr>
              <a:defRPr/>
            </a:pPr>
            <a:r>
              <a:rPr lang="en-IE" altLang="en-US" b="1" dirty="0"/>
              <a:t>No personal guarantees can be accepted</a:t>
            </a:r>
          </a:p>
          <a:p>
            <a:pPr>
              <a:buClr>
                <a:schemeClr val="accent2"/>
              </a:buClr>
              <a:defRPr/>
            </a:pPr>
            <a:r>
              <a:rPr lang="en-GB" altLang="en-US" b="1" dirty="0">
                <a:highlight>
                  <a:srgbClr val="FFFF00"/>
                </a:highlight>
              </a:rPr>
              <a:t>Arms length transactions only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endParaRPr lang="en-GB" altLang="en-US" b="1" dirty="0">
              <a:highlight>
                <a:srgbClr val="FFFF00"/>
              </a:highlight>
            </a:endParaRPr>
          </a:p>
          <a:p>
            <a:pPr>
              <a:buClr>
                <a:schemeClr val="accent2"/>
              </a:buClr>
              <a:defRPr/>
            </a:pPr>
            <a:r>
              <a:rPr lang="en-IE" altLang="en-US" b="1" u="sng" dirty="0">
                <a:highlight>
                  <a:srgbClr val="FFFF00"/>
                </a:highlight>
              </a:rPr>
              <a:t>LIQUIDITY</a:t>
            </a:r>
            <a:r>
              <a:rPr lang="en-IE" altLang="en-US" b="1" dirty="0"/>
              <a:t> is a very important element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chemeClr val="accent2"/>
                </a:solidFill>
                <a:highlight>
                  <a:srgbClr val="FFFF00"/>
                </a:highlight>
              </a:rPr>
              <a:t>NOTE:  </a:t>
            </a:r>
            <a:r>
              <a:rPr lang="en-GB" b="1" dirty="0">
                <a:solidFill>
                  <a:schemeClr val="accent2"/>
                </a:solidFill>
              </a:rPr>
              <a:t>One cannot borrow through an ARF or a PRB!!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799E6-5DDC-4CE1-942F-2B1F62159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D6D1F-707A-447B-AB2F-2F2B5D426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5" y="5751"/>
            <a:ext cx="1968910" cy="1516159"/>
          </a:xfrm>
          <a:prstGeom prst="rect">
            <a:avLst/>
          </a:prstGeom>
        </p:spPr>
      </p:pic>
      <p:pic>
        <p:nvPicPr>
          <p:cNvPr id="7" name="Graphic 6" descr="Coins">
            <a:extLst>
              <a:ext uri="{FF2B5EF4-FFF2-40B4-BE49-F238E27FC236}">
                <a16:creationId xmlns:a16="http://schemas.microsoft.com/office/drawing/2014/main" id="{1CA00758-5A72-4245-AF4D-5249F87BC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820" y="53250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7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95E2-7E03-407B-AFB7-F625D799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EBEBEB"/>
                </a:solidFill>
              </a:rPr>
              <a:t>DIVERSIFICATION</a:t>
            </a:r>
            <a:br>
              <a:rPr lang="en-GB" dirty="0">
                <a:solidFill>
                  <a:srgbClr val="EBEBEB"/>
                </a:solidFill>
              </a:rPr>
            </a:br>
            <a:r>
              <a:rPr lang="en-GB" dirty="0">
                <a:solidFill>
                  <a:srgbClr val="EBEBEB"/>
                </a:solidFill>
              </a:rPr>
              <a:t>Alternative Investment Options </a:t>
            </a:r>
            <a:br>
              <a:rPr lang="en-GB" dirty="0">
                <a:solidFill>
                  <a:srgbClr val="EBEBEB"/>
                </a:solidFill>
              </a:rPr>
            </a:br>
            <a:r>
              <a:rPr lang="en-GB" sz="2000" dirty="0">
                <a:solidFill>
                  <a:srgbClr val="EBEBEB"/>
                </a:solidFill>
              </a:rPr>
              <a:t>sourced by First Choice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5F811-F976-48D9-8AD4-9EA98175E67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3380423"/>
          </a:xfrm>
        </p:spPr>
        <p:txBody>
          <a:bodyPr/>
          <a:lstStyle/>
          <a:p>
            <a:endParaRPr lang="en-GB" dirty="0"/>
          </a:p>
          <a:p>
            <a:r>
              <a:rPr lang="en-GB" sz="1800" b="1" u="sng" dirty="0"/>
              <a:t>E.g. </a:t>
            </a:r>
            <a:r>
              <a:rPr lang="en-GB" sz="1800" b="1" u="sng" dirty="0" err="1"/>
              <a:t>Conexim</a:t>
            </a:r>
            <a:r>
              <a:rPr lang="en-GB" dirty="0"/>
              <a:t> </a:t>
            </a:r>
          </a:p>
          <a:p>
            <a:r>
              <a:rPr lang="en-GB" dirty="0"/>
              <a:t>Fund Administrators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Morning Star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Dimensional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Blackrock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Multi others…….e.g.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Standard Life Aberdeen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7,000+ funds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dirty="0"/>
              <a:t>Alternative  - GOLD EFT!!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442A-2ACD-4DEB-B018-B74D80AD9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432648"/>
            <a:ext cx="3147009" cy="706964"/>
          </a:xfrm>
        </p:spPr>
        <p:txBody>
          <a:bodyPr/>
          <a:lstStyle/>
          <a:p>
            <a:pPr algn="ctr"/>
            <a:r>
              <a:rPr lang="en-GB" dirty="0"/>
              <a:t>LOAN NOTE INSTRUMENTS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87D0D0-FD14-4AF0-A114-A369851E849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20905" y="3266536"/>
            <a:ext cx="3350191" cy="3293651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Property Specific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Asset Backed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E.g. Short term loan facility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Interest 8% pa over 12 months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Nursing Home facility</a:t>
            </a:r>
          </a:p>
          <a:p>
            <a:endParaRPr lang="en-GB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b="1" dirty="0"/>
              <a:t>Non-Connected person(s)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A665B-C092-4B1B-8500-4AB3ECEB9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2390864"/>
            <a:ext cx="3571226" cy="788891"/>
          </a:xfrm>
        </p:spPr>
        <p:txBody>
          <a:bodyPr/>
          <a:lstStyle/>
          <a:p>
            <a:pPr algn="ctr"/>
            <a:r>
              <a:rPr lang="en-GB" dirty="0"/>
              <a:t>STRUCUTURED PRODUCTS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DD2B30-9CB1-4700-B1AE-C001CDFDB9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402988"/>
            <a:ext cx="3859794" cy="329365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Wealth Options</a:t>
            </a:r>
          </a:p>
          <a:p>
            <a:r>
              <a:rPr lang="en-GB" dirty="0"/>
              <a:t>BCP Asset Management</a:t>
            </a:r>
          </a:p>
          <a:p>
            <a:r>
              <a:rPr lang="en-GB" dirty="0" err="1"/>
              <a:t>Blackbee</a:t>
            </a:r>
            <a:endParaRPr lang="en-GB" dirty="0"/>
          </a:p>
          <a:p>
            <a:r>
              <a:rPr lang="en-GB" dirty="0"/>
              <a:t>Broker Solutions</a:t>
            </a:r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Capital protection offered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/>
              <a:t>Fixed term, fixed return, return dependent on indices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7A6FE-A235-4CE2-824D-ED3E94F5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74A13E8-9DCA-4A35-B66D-8BD2A6427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F2F2F2"/>
                </a:solidFill>
                <a:effectLst/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investment in renewable energy</a:t>
            </a:r>
            <a:endParaRPr kumimoji="0" lang="en-GB" altLang="en-US" sz="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41BDC4-050B-4E90-947A-0DD9ED9E57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MANAGED FUND Platforms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9BAD49-7F2F-4C22-A56D-E9B8BF65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626" y="0"/>
            <a:ext cx="1810610" cy="13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6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9DD6-9B37-42E7-94BA-DA6ADE7B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74" y="973668"/>
            <a:ext cx="9598324" cy="706964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rgbClr val="EBEBEB"/>
                </a:solidFill>
              </a:rPr>
              <a:t>DIVERSIFICATION</a:t>
            </a:r>
            <a:br>
              <a:rPr lang="en-GB" sz="2800" dirty="0">
                <a:solidFill>
                  <a:srgbClr val="EBEBEB"/>
                </a:solidFill>
              </a:rPr>
            </a:br>
            <a:r>
              <a:rPr lang="en-GB" sz="2800" dirty="0">
                <a:solidFill>
                  <a:srgbClr val="EBEBEB"/>
                </a:solidFill>
              </a:rPr>
              <a:t>Alternative Investment Options </a:t>
            </a:r>
            <a:br>
              <a:rPr lang="en-GB" sz="2800" dirty="0">
                <a:solidFill>
                  <a:srgbClr val="EBEBEB"/>
                </a:solidFill>
              </a:rPr>
            </a:br>
            <a:r>
              <a:rPr lang="en-GB" sz="1600" dirty="0">
                <a:solidFill>
                  <a:srgbClr val="EBEBEB"/>
                </a:solidFill>
              </a:rPr>
              <a:t>sourced by First Choice</a:t>
            </a:r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4523E-582E-44FA-A6A6-FB5D836B7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061" y="2530414"/>
            <a:ext cx="3928772" cy="576262"/>
          </a:xfrm>
        </p:spPr>
        <p:txBody>
          <a:bodyPr/>
          <a:lstStyle/>
          <a:p>
            <a:r>
              <a:rPr lang="en-GB" dirty="0"/>
              <a:t>Property related</a:t>
            </a:r>
          </a:p>
          <a:p>
            <a:r>
              <a:rPr lang="en-GB" dirty="0"/>
              <a:t>Loan Note Instrument(s)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436D20-594E-4D04-8B8D-639BC85E793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753375" y="3179764"/>
            <a:ext cx="3543458" cy="33993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CAPEL ST., DUBLIN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Asset Back Loan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5 year investment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/>
              <a:t>Annual Coupon 5.5% paid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/>
              <a:t>+ 25% NAV uplift</a:t>
            </a:r>
          </a:p>
          <a:p>
            <a:pPr lvl="1"/>
            <a:r>
              <a:rPr lang="en-GB" b="1" dirty="0"/>
              <a:t>_______________________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/>
              <a:t>CITY QUARTER, Cork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Asset Back Loan Note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2 year investment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b="1" dirty="0"/>
              <a:t>Annual Coupon 5.0% paid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b="1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2B5A5-F1E7-4824-ABB3-0CFC98E26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472798"/>
            <a:ext cx="3147009" cy="5762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2C41B7-942E-4618-8F32-E9540FC670F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3773128"/>
          </a:xfrm>
        </p:spPr>
        <p:txBody>
          <a:bodyPr>
            <a:norm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en-GB" dirty="0"/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7A1915-95CA-430F-8853-03A9002D28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STRUCTURED</a:t>
            </a:r>
          </a:p>
          <a:p>
            <a:r>
              <a:rPr lang="en-GB" dirty="0"/>
              <a:t>Protected Index 7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B3AADD-5D8D-463C-8CB7-2A70C2169C11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3212076"/>
          </a:xfrm>
        </p:spPr>
        <p:txBody>
          <a:bodyPr>
            <a:normAutofit fontScale="85000" lnSpcReduction="10000"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2 year term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5% return over 2 years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b="1" dirty="0"/>
              <a:t>2.5% pa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90%/95% capital protection at maturity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European Index exposure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/>
              <a:t>_________________________________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solidFill>
                  <a:srgbClr val="FF0000"/>
                </a:solidFill>
              </a:rPr>
              <a:t>CGT tax treatment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000" b="1" dirty="0" err="1">
                <a:solidFill>
                  <a:srgbClr val="FF0000"/>
                </a:solidFill>
              </a:rPr>
              <a:t>Utilitsing</a:t>
            </a:r>
            <a:r>
              <a:rPr lang="en-GB" sz="1000" b="1" dirty="0">
                <a:solidFill>
                  <a:srgbClr val="FF0000"/>
                </a:solidFill>
              </a:rPr>
              <a:t> the CGT credit of €1,270 allows for a full 5% return  with no tax payable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000" b="1" dirty="0">
                <a:solidFill>
                  <a:srgbClr val="FF0000"/>
                </a:solidFill>
              </a:rPr>
              <a:t>E.g. €25,400 or €50,800 joint names utilising €2,540 CGT credits</a:t>
            </a:r>
          </a:p>
          <a:p>
            <a:endParaRPr lang="en-GB" sz="100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F10BF1-AA0A-458D-A36E-E008B1DB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C994B3-B6CE-42C8-8EA4-BA87F235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754" y="-1"/>
            <a:ext cx="1690168" cy="1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486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F95E2-7E03-407B-AFB7-F625D799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EBEBEB"/>
                </a:solidFill>
              </a:rPr>
              <a:t>DIVERSIFICATION</a:t>
            </a:r>
            <a:br>
              <a:rPr lang="en-GB" dirty="0">
                <a:solidFill>
                  <a:srgbClr val="EBEBEB"/>
                </a:solidFill>
              </a:rPr>
            </a:br>
            <a:r>
              <a:rPr lang="en-GB" dirty="0">
                <a:solidFill>
                  <a:srgbClr val="EBEBEB"/>
                </a:solidFill>
              </a:rPr>
              <a:t>Alternative Investment Options </a:t>
            </a:r>
            <a:br>
              <a:rPr lang="en-GB" dirty="0">
                <a:solidFill>
                  <a:srgbClr val="EBEBEB"/>
                </a:solidFill>
              </a:rPr>
            </a:br>
            <a:r>
              <a:rPr lang="en-GB" sz="2000" dirty="0">
                <a:solidFill>
                  <a:srgbClr val="EBEBEB"/>
                </a:solidFill>
              </a:rPr>
              <a:t>sourced by First Choice</a:t>
            </a:r>
            <a:endParaRPr lang="en-GB" dirty="0">
              <a:solidFill>
                <a:srgbClr val="EBEBEB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D5F811-F976-48D9-8AD4-9EA98175E67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06083" y="2829464"/>
            <a:ext cx="3790749" cy="3730723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YOUR CLIENT chooses the Property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b="1" dirty="0"/>
              <a:t>Residential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GB" b="1" dirty="0"/>
              <a:t>Commercial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CAPITAL grows TAX FREE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RENTAL INCOME accumulated TAX FREE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Transactions only with UNCONNECTED PERSONS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All purchase costs can paid from within the fund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b="1" dirty="0"/>
              <a:t>Liquidity must be considered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C442A-2ACD-4DEB-B018-B74D80AD97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2231472"/>
            <a:ext cx="3147009" cy="706964"/>
          </a:xfrm>
        </p:spPr>
        <p:txBody>
          <a:bodyPr/>
          <a:lstStyle/>
          <a:p>
            <a:pPr algn="ctr"/>
            <a:r>
              <a:rPr lang="en-GB" dirty="0"/>
              <a:t>GREENMAN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87D0D0-FD14-4AF0-A114-A369851E849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20905" y="2877424"/>
            <a:ext cx="3350191" cy="3892491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German Property Fund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1800" b="1" dirty="0"/>
              <a:t>Food Retailers</a:t>
            </a:r>
          </a:p>
          <a:p>
            <a:pPr lvl="1"/>
            <a:endParaRPr lang="en-GB" sz="18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Regulated by </a:t>
            </a:r>
            <a:r>
              <a:rPr lang="en-GB" sz="2000" b="1" dirty="0" err="1"/>
              <a:t>CBoI</a:t>
            </a: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2000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b="1" dirty="0"/>
              <a:t>Annual return paid of 5.5% pa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2000" b="1" dirty="0"/>
              <a:t>Paying distributions quarterly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GB" sz="2000" b="1" dirty="0"/>
              <a:t>Targeting additional  capital growth of 2.5% per annum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A665B-C092-4B1B-8500-4AB3ECEB9E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2390865"/>
            <a:ext cx="3571226" cy="547570"/>
          </a:xfrm>
        </p:spPr>
        <p:txBody>
          <a:bodyPr/>
          <a:lstStyle/>
          <a:p>
            <a:pPr algn="ctr"/>
            <a:r>
              <a:rPr lang="en-GB" dirty="0"/>
              <a:t>RENEWABLE ENERGY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DD2B30-9CB1-4700-B1AE-C001CDFDB9B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88329" y="2877424"/>
            <a:ext cx="3350190" cy="381921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Solar 21 – Irish based Co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Ethical Investment in renewable energy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Targeting 10.5% pa return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Exposure to FX – GBP/Eur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sz="1800" b="1" dirty="0"/>
              <a:t>UK Government –backed Revenue streams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7A6FE-A235-4CE2-824D-ED3E94F5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74A13E8-9DCA-4A35-B66D-8BD2A6427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1000" b="0" i="0" u="none" strike="noStrike" cap="none" normalizeH="0" baseline="0" dirty="0">
                <a:ln>
                  <a:noFill/>
                </a:ln>
                <a:solidFill>
                  <a:srgbClr val="F2F2F2"/>
                </a:solidFill>
                <a:effectLst/>
                <a:latin typeface="Helvetica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Ethical investment in renewable energy</a:t>
            </a:r>
            <a:endParaRPr kumimoji="0" lang="en-GB" alt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41BDC4-050B-4E90-947A-0DD9ED9E5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6083" y="2390866"/>
            <a:ext cx="3790749" cy="611126"/>
          </a:xfrm>
        </p:spPr>
        <p:txBody>
          <a:bodyPr/>
          <a:lstStyle/>
          <a:p>
            <a:r>
              <a:rPr lang="en-GB" dirty="0"/>
              <a:t>DIRECT PROPERTY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3192F4-E3DE-4BC5-B8E5-703B910F9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626" y="0"/>
            <a:ext cx="1810610" cy="13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35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02F04-9E18-4653-AE44-3DBA9FED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FRANKED INVESTMENT INCOME</a:t>
            </a:r>
            <a:br>
              <a:rPr lang="en-GB" dirty="0"/>
            </a:br>
            <a:br>
              <a:rPr lang="en-GB" sz="1200" dirty="0"/>
            </a:br>
            <a:r>
              <a:rPr lang="en-GB" i="1" dirty="0"/>
              <a:t>Non Pension related investment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75FC0-82E9-4D35-A40D-721577CB8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4" y="3904890"/>
            <a:ext cx="3141878" cy="632603"/>
          </a:xfrm>
        </p:spPr>
        <p:txBody>
          <a:bodyPr/>
          <a:lstStyle/>
          <a:p>
            <a:r>
              <a:rPr lang="en-GB" b="1" dirty="0"/>
              <a:t>€100,000 on deposit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5BC5A-D491-4B94-B051-51127392C3A0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154953" y="4974565"/>
            <a:ext cx="3141879" cy="1052492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sz="2000" b="1" dirty="0">
                <a:highlight>
                  <a:srgbClr val="C0C0C0"/>
                </a:highlight>
              </a:rPr>
              <a:t>PAY 25% TAX on return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8E906-D273-4300-8C9E-12AC6C04E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12721" y="3904889"/>
            <a:ext cx="3147009" cy="923330"/>
          </a:xfrm>
        </p:spPr>
        <p:txBody>
          <a:bodyPr/>
          <a:lstStyle/>
          <a:p>
            <a:pPr algn="ctr"/>
            <a:r>
              <a:rPr lang="en-GB" b="1" dirty="0"/>
              <a:t>€100,000 in a Corporate Bond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3CF51EF-99F0-4D3D-9239-CC93C442B26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2721" y="4974565"/>
            <a:ext cx="3147009" cy="1052491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sz="2000" b="1" dirty="0">
                <a:highlight>
                  <a:srgbClr val="C0C0C0"/>
                </a:highlight>
              </a:rPr>
              <a:t>PAY 25% TAX on return</a:t>
            </a:r>
          </a:p>
          <a:p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5B2FDC-22CA-4F76-BE41-7DEF8FC451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135" y="3818627"/>
            <a:ext cx="3145730" cy="718866"/>
          </a:xfrm>
        </p:spPr>
        <p:txBody>
          <a:bodyPr/>
          <a:lstStyle/>
          <a:p>
            <a:r>
              <a:rPr lang="en-GB" b="1" dirty="0"/>
              <a:t>€100,000 in EFW21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A4B644-B799-4F25-BE41-E49491B2FCBB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895170" y="4974565"/>
            <a:ext cx="3145536" cy="1127185"/>
          </a:xfrm>
        </p:spPr>
        <p:txBody>
          <a:bodyPr>
            <a:normAutofit/>
          </a:bodyPr>
          <a:lstStyle/>
          <a:p>
            <a:endParaRPr lang="en-GB" dirty="0"/>
          </a:p>
          <a:p>
            <a:pPr algn="ctr"/>
            <a:r>
              <a:rPr lang="en-GB" sz="2000" b="1" dirty="0">
                <a:highlight>
                  <a:srgbClr val="00FF00"/>
                </a:highlight>
              </a:rPr>
              <a:t>PAY 0% TAX on return</a:t>
            </a:r>
          </a:p>
          <a:p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181E8E-9E70-4C88-8409-09060D96E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15D6B-BE93-47DE-8897-9BA6E094FA1B}"/>
              </a:ext>
            </a:extLst>
          </p:cNvPr>
          <p:cNvSpPr txBox="1"/>
          <p:nvPr/>
        </p:nvSpPr>
        <p:spPr>
          <a:xfrm>
            <a:off x="701615" y="2559170"/>
            <a:ext cx="1080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Energy For Waste -------- Corporate Investment Opportunity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/>
              <a:t>Irish Registered Co. investing in Irish Registered Co.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7D6B7B-049E-4818-AE39-239CB7E9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3653" y="2804"/>
            <a:ext cx="1885832" cy="145218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0179E4-95AA-4E80-91A7-61C0C157808C}"/>
              </a:ext>
            </a:extLst>
          </p:cNvPr>
          <p:cNvCxnSpPr/>
          <p:nvPr/>
        </p:nvCxnSpPr>
        <p:spPr>
          <a:xfrm>
            <a:off x="9161253" y="3309334"/>
            <a:ext cx="115019" cy="61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FE30D2-5064-4DCE-8344-DCD79F873041}"/>
              </a:ext>
            </a:extLst>
          </p:cNvPr>
          <p:cNvCxnSpPr/>
          <p:nvPr/>
        </p:nvCxnSpPr>
        <p:spPr>
          <a:xfrm>
            <a:off x="9417171" y="4617681"/>
            <a:ext cx="115019" cy="61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72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149F5-6D94-4510-BC92-52BE930D3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I’d like to touch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1792C-D72C-46FD-8732-13A15067B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Introduction to Self Investment – within the Pension environment……………</a:t>
            </a:r>
          </a:p>
          <a:p>
            <a:pPr>
              <a:buClr>
                <a:schemeClr val="accent2"/>
              </a:buClr>
            </a:pPr>
            <a:endParaRPr lang="en-US" b="1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How does the Self administrated structure work &amp; Regulatory requirements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What can FCFS do for you? </a:t>
            </a:r>
          </a:p>
          <a:p>
            <a:pPr>
              <a:buClr>
                <a:schemeClr val="accent2"/>
              </a:buClr>
            </a:pPr>
            <a:endParaRPr lang="en-US" b="1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b="1" dirty="0"/>
              <a:t>How can we help your client take more control?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E" b="1" dirty="0"/>
              <a:t>Introducing Alternative Investment Options</a:t>
            </a:r>
            <a:endParaRPr lang="en-US" b="1" dirty="0"/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F8681-2122-49D8-AF25-79E8EEEE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FAF14E-741C-4D78-BDD9-D86B77250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5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0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1A5E84-27C1-4484-B40A-BCBB03A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SUMMARY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323C0-3374-43A3-97B1-9312556F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1A38F16-84E9-42CB-8302-88F45C8431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327142"/>
              </p:ext>
            </p:extLst>
          </p:nvPr>
        </p:nvGraphicFramePr>
        <p:xfrm>
          <a:off x="631327" y="2289158"/>
          <a:ext cx="10071179" cy="3422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82908A0-6228-40FB-B237-02E8A5AA2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8858" y="-11190"/>
            <a:ext cx="2557907" cy="19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9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F448CB3-7B4F-45D7-B7C0-DF553DF61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5305EA-7A88-413D-BE8A-47A02476F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FCA94DB5-FE56-4A3D-BC48-31B5595197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1A5E84-27C1-4484-B40A-BCBB03A1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Meet the                           Team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ED434F-8767-46CC-B26B-5AF62FF01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323C0-3374-43A3-97B1-9312556F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2908A0-6228-40FB-B237-02E8A5AA2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204" y="704673"/>
            <a:ext cx="2909478" cy="1143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C0EEFF8-5E5E-496C-B97B-030B60F52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92527" y="1949627"/>
            <a:ext cx="4531083" cy="23029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B40767-57CC-4E1E-B225-76FA49C132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954" y="1949628"/>
            <a:ext cx="4762500" cy="2329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E13BEF-9C75-48B0-8603-E40E66ED33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2528" y="4336486"/>
            <a:ext cx="4531083" cy="1997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946A92-1EB1-4BDB-AC54-1A80D07F51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4954" y="4336171"/>
            <a:ext cx="4762500" cy="19982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0964726-753B-433F-8BF9-E4EEAE365902}"/>
              </a:ext>
            </a:extLst>
          </p:cNvPr>
          <p:cNvSpPr/>
          <p:nvPr/>
        </p:nvSpPr>
        <p:spPr>
          <a:xfrm>
            <a:off x="3858884" y="2116668"/>
            <a:ext cx="1943818" cy="108085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ED5963-D2C8-48D3-A9C3-D8A90DB6B453}"/>
              </a:ext>
            </a:extLst>
          </p:cNvPr>
          <p:cNvSpPr/>
          <p:nvPr/>
        </p:nvSpPr>
        <p:spPr>
          <a:xfrm>
            <a:off x="3904828" y="2202611"/>
            <a:ext cx="1673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</a:rPr>
              <a:t>Barry White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28AE1E-B7AE-421C-8CF6-EF4DFAAAB9C5}"/>
              </a:ext>
            </a:extLst>
          </p:cNvPr>
          <p:cNvSpPr/>
          <p:nvPr/>
        </p:nvSpPr>
        <p:spPr>
          <a:xfrm>
            <a:off x="9247517" y="2280248"/>
            <a:ext cx="1731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</a:rPr>
              <a:t>Jim Wallace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62D470-71D6-41CE-91C1-755E7E08861C}"/>
              </a:ext>
            </a:extLst>
          </p:cNvPr>
          <p:cNvSpPr/>
          <p:nvPr/>
        </p:nvSpPr>
        <p:spPr>
          <a:xfrm>
            <a:off x="9305026" y="4635260"/>
            <a:ext cx="155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</a:rPr>
              <a:t>Thomas </a:t>
            </a: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Fitz-Gough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2ED822-500E-4D32-9052-845DAF110B7F}"/>
              </a:ext>
            </a:extLst>
          </p:cNvPr>
          <p:cNvSpPr/>
          <p:nvPr/>
        </p:nvSpPr>
        <p:spPr>
          <a:xfrm>
            <a:off x="4149337" y="4649636"/>
            <a:ext cx="15585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>
                <a:solidFill>
                  <a:schemeClr val="bg1"/>
                </a:solidFill>
              </a:rPr>
              <a:t>David</a:t>
            </a:r>
          </a:p>
          <a:p>
            <a:pPr lvl="0"/>
            <a:r>
              <a:rPr lang="en-GB" b="1" dirty="0">
                <a:solidFill>
                  <a:schemeClr val="bg1"/>
                </a:solidFill>
              </a:rPr>
              <a:t>Sommerville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7" name="Graphic 26" descr="Meeting">
            <a:extLst>
              <a:ext uri="{FF2B5EF4-FFF2-40B4-BE49-F238E27FC236}">
                <a16:creationId xmlns:a16="http://schemas.microsoft.com/office/drawing/2014/main" id="{B1FEFDA8-6D08-4CB6-811A-9FD14069FB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21660" y="18873"/>
            <a:ext cx="137447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46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A261B2C-EA8B-4C88-9A1B-25ED9D309F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 changing market…</a:t>
            </a:r>
          </a:p>
        </p:txBody>
      </p:sp>
      <p:sp>
        <p:nvSpPr>
          <p:cNvPr id="9219" name="Line 3">
            <a:extLst>
              <a:ext uri="{FF2B5EF4-FFF2-40B4-BE49-F238E27FC236}">
                <a16:creationId xmlns:a16="http://schemas.microsoft.com/office/drawing/2014/main" id="{9C7744C4-6F49-4735-9D4A-08B4F81AA1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6377" y="4456495"/>
            <a:ext cx="7926387" cy="7938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895FEC3-F134-40F4-9E5D-A9912EF7D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527" y="4608895"/>
            <a:ext cx="97472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hlink"/>
                </a:solidFill>
              </a:rPr>
              <a:t>Today</a:t>
            </a:r>
          </a:p>
        </p:txBody>
      </p:sp>
      <p:sp>
        <p:nvSpPr>
          <p:cNvPr id="419845" name="Text Box 5">
            <a:extLst>
              <a:ext uri="{FF2B5EF4-FFF2-40B4-BE49-F238E27FC236}">
                <a16:creationId xmlns:a16="http://schemas.microsoft.com/office/drawing/2014/main" id="{50113C30-E4EC-45C9-BE04-1A77FAE75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451" y="3340484"/>
            <a:ext cx="101600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 b="0">
                <a:solidFill>
                  <a:schemeClr val="tx1"/>
                </a:solidFill>
              </a:rPr>
              <a:t>1967 ITA</a:t>
            </a:r>
          </a:p>
        </p:txBody>
      </p:sp>
      <p:sp>
        <p:nvSpPr>
          <p:cNvPr id="419846" name="Line 6">
            <a:extLst>
              <a:ext uri="{FF2B5EF4-FFF2-40B4-BE49-F238E27FC236}">
                <a16:creationId xmlns:a16="http://schemas.microsoft.com/office/drawing/2014/main" id="{4D178B1E-4ADF-460D-8886-F2092D4BF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0863" y="4019933"/>
            <a:ext cx="427038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47" name="Text Box 7">
            <a:extLst>
              <a:ext uri="{FF2B5EF4-FFF2-40B4-BE49-F238E27FC236}">
                <a16:creationId xmlns:a16="http://schemas.microsoft.com/office/drawing/2014/main" id="{BC7F8131-CF5D-4814-9C3B-D680CDEC5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976" y="3743709"/>
            <a:ext cx="8826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 b="0">
                <a:solidFill>
                  <a:schemeClr val="tx1"/>
                </a:solidFill>
              </a:rPr>
              <a:t>1972 FA</a:t>
            </a:r>
          </a:p>
        </p:txBody>
      </p:sp>
      <p:sp>
        <p:nvSpPr>
          <p:cNvPr id="419848" name="Line 8">
            <a:extLst>
              <a:ext uri="{FF2B5EF4-FFF2-40B4-BE49-F238E27FC236}">
                <a16:creationId xmlns:a16="http://schemas.microsoft.com/office/drawing/2014/main" id="{06ED603F-4927-4229-A967-A0A421B6DB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75338" y="4516820"/>
            <a:ext cx="458788" cy="66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49" name="Text Box 9">
            <a:extLst>
              <a:ext uri="{FF2B5EF4-FFF2-40B4-BE49-F238E27FC236}">
                <a16:creationId xmlns:a16="http://schemas.microsoft.com/office/drawing/2014/main" id="{477501F9-9096-4E51-AFFD-A45322836F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6864" y="5269295"/>
            <a:ext cx="1006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Pensions Act 1990</a:t>
            </a:r>
          </a:p>
        </p:txBody>
      </p:sp>
      <p:sp>
        <p:nvSpPr>
          <p:cNvPr id="419850" name="Line 10">
            <a:extLst>
              <a:ext uri="{FF2B5EF4-FFF2-40B4-BE49-F238E27FC236}">
                <a16:creationId xmlns:a16="http://schemas.microsoft.com/office/drawing/2014/main" id="{3677CFF5-C001-4FB7-91E2-F2C6A95130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4702" y="3745296"/>
            <a:ext cx="427037" cy="69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51" name="Text Box 11">
            <a:extLst>
              <a:ext uri="{FF2B5EF4-FFF2-40B4-BE49-F238E27FC236}">
                <a16:creationId xmlns:a16="http://schemas.microsoft.com/office/drawing/2014/main" id="{AFF06F75-59AD-484E-8A13-230785417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7980" y="3451608"/>
            <a:ext cx="1546886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TCA 1997</a:t>
            </a:r>
          </a:p>
        </p:txBody>
      </p:sp>
      <p:sp>
        <p:nvSpPr>
          <p:cNvPr id="419852" name="Line 12">
            <a:extLst>
              <a:ext uri="{FF2B5EF4-FFF2-40B4-BE49-F238E27FC236}">
                <a16:creationId xmlns:a16="http://schemas.microsoft.com/office/drawing/2014/main" id="{367E8B7B-8BC6-4715-8A7F-1857A4668F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54938" y="4477134"/>
            <a:ext cx="6985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53" name="Text Box 13">
            <a:extLst>
              <a:ext uri="{FF2B5EF4-FFF2-40B4-BE49-F238E27FC236}">
                <a16:creationId xmlns:a16="http://schemas.microsoft.com/office/drawing/2014/main" id="{07ED4B59-BB15-4702-ACFA-F09E7FF08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7263" y="5401058"/>
            <a:ext cx="812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1999 ARFs</a:t>
            </a:r>
          </a:p>
        </p:txBody>
      </p:sp>
      <p:sp>
        <p:nvSpPr>
          <p:cNvPr id="419854" name="Line 14">
            <a:extLst>
              <a:ext uri="{FF2B5EF4-FFF2-40B4-BE49-F238E27FC236}">
                <a16:creationId xmlns:a16="http://schemas.microsoft.com/office/drawing/2014/main" id="{04C920BC-BDCE-4556-94C3-DC566851DA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31177" y="3338895"/>
            <a:ext cx="173037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55" name="Text Box 15">
            <a:extLst>
              <a:ext uri="{FF2B5EF4-FFF2-40B4-BE49-F238E27FC236}">
                <a16:creationId xmlns:a16="http://schemas.microsoft.com/office/drawing/2014/main" id="{F51C39A3-CC15-477D-96AA-50D54B0D2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566" y="2754312"/>
            <a:ext cx="10255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2002    PRSA</a:t>
            </a:r>
          </a:p>
        </p:txBody>
      </p:sp>
      <p:sp>
        <p:nvSpPr>
          <p:cNvPr id="419856" name="Line 16">
            <a:extLst>
              <a:ext uri="{FF2B5EF4-FFF2-40B4-BE49-F238E27FC236}">
                <a16:creationId xmlns:a16="http://schemas.microsoft.com/office/drawing/2014/main" id="{302E3E49-03FC-4F4F-8F80-40AE4F56AF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67739" y="4486659"/>
            <a:ext cx="315913" cy="731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57" name="Text Box 17">
            <a:extLst>
              <a:ext uri="{FF2B5EF4-FFF2-40B4-BE49-F238E27FC236}">
                <a16:creationId xmlns:a16="http://schemas.microsoft.com/office/drawing/2014/main" id="{F1B66D15-61A2-4E6D-A9A4-3114779AD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77" y="5239134"/>
            <a:ext cx="884237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FA 2006 Imputed Dist</a:t>
            </a:r>
          </a:p>
        </p:txBody>
      </p:sp>
      <p:sp>
        <p:nvSpPr>
          <p:cNvPr id="419858" name="Line 18">
            <a:extLst>
              <a:ext uri="{FF2B5EF4-FFF2-40B4-BE49-F238E27FC236}">
                <a16:creationId xmlns:a16="http://schemas.microsoft.com/office/drawing/2014/main" id="{13C077DD-351D-479C-AED7-70D13A34D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276" y="3894520"/>
            <a:ext cx="163512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59" name="Text Box 19">
            <a:extLst>
              <a:ext uri="{FF2B5EF4-FFF2-40B4-BE49-F238E27FC236}">
                <a16:creationId xmlns:a16="http://schemas.microsoft.com/office/drawing/2014/main" id="{8777FA58-71A6-4199-8751-C46A5CEE0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202" y="3448433"/>
            <a:ext cx="8842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FA 2006 €5m PFT</a:t>
            </a:r>
          </a:p>
        </p:txBody>
      </p:sp>
      <p:sp>
        <p:nvSpPr>
          <p:cNvPr id="419860" name="Line 20">
            <a:extLst>
              <a:ext uri="{FF2B5EF4-FFF2-40B4-BE49-F238E27FC236}">
                <a16:creationId xmlns:a16="http://schemas.microsoft.com/office/drawing/2014/main" id="{5AE23979-FC75-48F4-BA37-2D80EC8173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7339" y="4496184"/>
            <a:ext cx="498475" cy="171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61" name="Text Box 21">
            <a:extLst>
              <a:ext uri="{FF2B5EF4-FFF2-40B4-BE49-F238E27FC236}">
                <a16:creationId xmlns:a16="http://schemas.microsoft.com/office/drawing/2014/main" id="{40BEB837-A941-40C5-86B5-BC0D25EE8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577" y="6264658"/>
            <a:ext cx="7826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2005 IORPS</a:t>
            </a:r>
          </a:p>
        </p:txBody>
      </p:sp>
      <p:sp>
        <p:nvSpPr>
          <p:cNvPr id="419862" name="Line 22">
            <a:extLst>
              <a:ext uri="{FF2B5EF4-FFF2-40B4-BE49-F238E27FC236}">
                <a16:creationId xmlns:a16="http://schemas.microsoft.com/office/drawing/2014/main" id="{4C7541DA-154E-490C-AAEF-250529BF59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28139" y="4497770"/>
            <a:ext cx="80963" cy="132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63" name="Text Box 23">
            <a:extLst>
              <a:ext uri="{FF2B5EF4-FFF2-40B4-BE49-F238E27FC236}">
                <a16:creationId xmlns:a16="http://schemas.microsoft.com/office/drawing/2014/main" id="{765711E9-7D49-4C3B-8D3C-92046FCF6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101" y="5869370"/>
            <a:ext cx="8953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FA 2008 €150,000 cap</a:t>
            </a:r>
          </a:p>
        </p:txBody>
      </p:sp>
      <p:sp>
        <p:nvSpPr>
          <p:cNvPr id="419864" name="Line 24">
            <a:extLst>
              <a:ext uri="{FF2B5EF4-FFF2-40B4-BE49-F238E27FC236}">
                <a16:creationId xmlns:a16="http://schemas.microsoft.com/office/drawing/2014/main" id="{9B434BA8-1034-4DD4-A0BC-47D181DDF05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9014" y="3054734"/>
            <a:ext cx="955675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65" name="Text Box 25">
            <a:extLst>
              <a:ext uri="{FF2B5EF4-FFF2-40B4-BE49-F238E27FC236}">
                <a16:creationId xmlns:a16="http://schemas.microsoft.com/office/drawing/2014/main" id="{4B9909B9-FCDB-4838-9FEC-9975D2A7E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8440" y="2316162"/>
            <a:ext cx="1109662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 dirty="0">
                <a:solidFill>
                  <a:schemeClr val="tx1"/>
                </a:solidFill>
              </a:rPr>
              <a:t>2003 Pensions Ombudsman</a:t>
            </a:r>
          </a:p>
        </p:txBody>
      </p:sp>
      <p:sp>
        <p:nvSpPr>
          <p:cNvPr id="419866" name="Line 26">
            <a:extLst>
              <a:ext uri="{FF2B5EF4-FFF2-40B4-BE49-F238E27FC236}">
                <a16:creationId xmlns:a16="http://schemas.microsoft.com/office/drawing/2014/main" id="{2DCCEEF8-C22F-4AF0-8FF4-6AC716B658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3101" y="4505708"/>
            <a:ext cx="620712" cy="133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67" name="Text Box 27">
            <a:extLst>
              <a:ext uri="{FF2B5EF4-FFF2-40B4-BE49-F238E27FC236}">
                <a16:creationId xmlns:a16="http://schemas.microsoft.com/office/drawing/2014/main" id="{505BA0CF-A383-4F42-B86D-0BA71067A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902" y="5888420"/>
            <a:ext cx="904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1998 NiPPI</a:t>
            </a:r>
          </a:p>
        </p:txBody>
      </p:sp>
      <p:sp>
        <p:nvSpPr>
          <p:cNvPr id="419868" name="Line 28">
            <a:extLst>
              <a:ext uri="{FF2B5EF4-FFF2-40B4-BE49-F238E27FC236}">
                <a16:creationId xmlns:a16="http://schemas.microsoft.com/office/drawing/2014/main" id="{A72A9A28-EB81-42C7-A630-1D10D68BD2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48376" y="4516820"/>
            <a:ext cx="2043112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69" name="Text Box 29">
            <a:extLst>
              <a:ext uri="{FF2B5EF4-FFF2-40B4-BE49-F238E27FC236}">
                <a16:creationId xmlns:a16="http://schemas.microsoft.com/office/drawing/2014/main" id="{1A01328C-1F45-49C1-BBDC-79FFE030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816" y="6189662"/>
            <a:ext cx="1330325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2002 - €254k cap / new cont rates</a:t>
            </a:r>
          </a:p>
        </p:txBody>
      </p:sp>
      <p:sp>
        <p:nvSpPr>
          <p:cNvPr id="419870" name="Line 30">
            <a:extLst>
              <a:ext uri="{FF2B5EF4-FFF2-40B4-BE49-F238E27FC236}">
                <a16:creationId xmlns:a16="http://schemas.microsoft.com/office/drawing/2014/main" id="{12AA1919-B8CC-4FD1-82DE-4306C88FA8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80526" y="3389695"/>
            <a:ext cx="30162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71" name="Text Box 31">
            <a:extLst>
              <a:ext uri="{FF2B5EF4-FFF2-40B4-BE49-F238E27FC236}">
                <a16:creationId xmlns:a16="http://schemas.microsoft.com/office/drawing/2014/main" id="{FB162EFF-D77F-4794-A01B-C234FC9EC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8865" y="2562226"/>
            <a:ext cx="1179512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2008 Registered Administrator</a:t>
            </a:r>
          </a:p>
        </p:txBody>
      </p:sp>
      <p:sp>
        <p:nvSpPr>
          <p:cNvPr id="419872" name="Line 32">
            <a:extLst>
              <a:ext uri="{FF2B5EF4-FFF2-40B4-BE49-F238E27FC236}">
                <a16:creationId xmlns:a16="http://schemas.microsoft.com/office/drawing/2014/main" id="{0A487F76-58C7-4B1A-8CC7-FBFB3C4E98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05976" y="4121534"/>
            <a:ext cx="619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73" name="Text Box 33">
            <a:extLst>
              <a:ext uri="{FF2B5EF4-FFF2-40B4-BE49-F238E27FC236}">
                <a16:creationId xmlns:a16="http://schemas.microsoft.com/office/drawing/2014/main" id="{A0A18B38-5CF8-4D8A-B8C9-B97979A6A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1501" y="3472245"/>
            <a:ext cx="874712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2010 Trustee Training</a:t>
            </a:r>
          </a:p>
        </p:txBody>
      </p:sp>
      <p:sp>
        <p:nvSpPr>
          <p:cNvPr id="9250" name="Line 34">
            <a:extLst>
              <a:ext uri="{FF2B5EF4-FFF2-40B4-BE49-F238E27FC236}">
                <a16:creationId xmlns:a16="http://schemas.microsoft.com/office/drawing/2014/main" id="{BDE1C13A-3012-464D-AB2C-2E3FAFDB3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564" y="4456495"/>
            <a:ext cx="3651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9251" name="Text Box 35">
            <a:extLst>
              <a:ext uri="{FF2B5EF4-FFF2-40B4-BE49-F238E27FC236}">
                <a16:creationId xmlns:a16="http://schemas.microsoft.com/office/drawing/2014/main" id="{3B97354E-2FB7-4818-A651-6A4438726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102" y="4632709"/>
            <a:ext cx="80327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hlink"/>
                </a:solidFill>
              </a:rPr>
              <a:t>1969</a:t>
            </a:r>
          </a:p>
        </p:txBody>
      </p:sp>
      <p:sp>
        <p:nvSpPr>
          <p:cNvPr id="419876" name="Line 36">
            <a:extLst>
              <a:ext uri="{FF2B5EF4-FFF2-40B4-BE49-F238E27FC236}">
                <a16:creationId xmlns:a16="http://schemas.microsoft.com/office/drawing/2014/main" id="{7FB4DB7B-2538-4C68-A73F-94045479A2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07577" y="4497771"/>
            <a:ext cx="160337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77" name="Text Box 37">
            <a:extLst>
              <a:ext uri="{FF2B5EF4-FFF2-40B4-BE49-F238E27FC236}">
                <a16:creationId xmlns:a16="http://schemas.microsoft.com/office/drawing/2014/main" id="{0B675CFC-6D80-4DB1-AB6E-D0B89E3EC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266" y="5954712"/>
            <a:ext cx="1036637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2010 National Pensions Framework</a:t>
            </a:r>
          </a:p>
        </p:txBody>
      </p:sp>
      <p:sp>
        <p:nvSpPr>
          <p:cNvPr id="419879" name="Text Box 39">
            <a:extLst>
              <a:ext uri="{FF2B5EF4-FFF2-40B4-BE49-F238E27FC236}">
                <a16:creationId xmlns:a16="http://schemas.microsoft.com/office/drawing/2014/main" id="{5EA10A16-1464-483D-BB23-3D822CE9F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540" y="2368551"/>
            <a:ext cx="995362" cy="286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endParaRPr lang="en-GB" altLang="en-US" sz="1400" b="0" dirty="0">
              <a:solidFill>
                <a:schemeClr val="hlink"/>
              </a:solidFill>
            </a:endParaRPr>
          </a:p>
        </p:txBody>
      </p:sp>
      <p:sp>
        <p:nvSpPr>
          <p:cNvPr id="419880" name="Line 40">
            <a:extLst>
              <a:ext uri="{FF2B5EF4-FFF2-40B4-BE49-F238E27FC236}">
                <a16:creationId xmlns:a16="http://schemas.microsoft.com/office/drawing/2014/main" id="{64573E8D-ADD7-4CA3-BB53-507C5E0D8B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420313" y="4532695"/>
            <a:ext cx="160338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81" name="Text Box 41">
            <a:extLst>
              <a:ext uri="{FF2B5EF4-FFF2-40B4-BE49-F238E27FC236}">
                <a16:creationId xmlns:a16="http://schemas.microsoft.com/office/drawing/2014/main" id="{F8203E99-8AF3-49B5-9A7E-E55161622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9976" y="5240720"/>
            <a:ext cx="8699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Pensions Levy</a:t>
            </a:r>
          </a:p>
        </p:txBody>
      </p:sp>
      <p:sp>
        <p:nvSpPr>
          <p:cNvPr id="419882" name="Line 42">
            <a:extLst>
              <a:ext uri="{FF2B5EF4-FFF2-40B4-BE49-F238E27FC236}">
                <a16:creationId xmlns:a16="http://schemas.microsoft.com/office/drawing/2014/main" id="{E8B274CB-032C-4891-AC0C-86012254FD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3313" y="3670683"/>
            <a:ext cx="101600" cy="760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83" name="Line 43">
            <a:extLst>
              <a:ext uri="{FF2B5EF4-FFF2-40B4-BE49-F238E27FC236}">
                <a16:creationId xmlns:a16="http://schemas.microsoft.com/office/drawing/2014/main" id="{36166A63-4F06-4D46-81E7-357874146C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12402" y="3384934"/>
            <a:ext cx="730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419884" name="Text Box 44">
            <a:extLst>
              <a:ext uri="{FF2B5EF4-FFF2-40B4-BE49-F238E27FC236}">
                <a16:creationId xmlns:a16="http://schemas.microsoft.com/office/drawing/2014/main" id="{C4A02051-A320-466A-992F-609EE1D9A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2190" y="2568576"/>
            <a:ext cx="874712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400" b="0">
                <a:solidFill>
                  <a:schemeClr val="tx1"/>
                </a:solidFill>
              </a:rPr>
              <a:t>2011   ARF Options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FCE5928-CD37-4BD3-8BD6-85B99332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5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9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9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9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19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41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19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1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19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19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19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19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419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9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19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19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9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1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4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4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1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1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41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/>
      <p:bldP spid="419847" grpId="0"/>
      <p:bldP spid="419849" grpId="0"/>
      <p:bldP spid="419851" grpId="0"/>
      <p:bldP spid="419853" grpId="0"/>
      <p:bldP spid="419855" grpId="0"/>
      <p:bldP spid="419857" grpId="0"/>
      <p:bldP spid="419859" grpId="0"/>
      <p:bldP spid="419861" grpId="0"/>
      <p:bldP spid="419863" grpId="0"/>
      <p:bldP spid="419865" grpId="0"/>
      <p:bldP spid="419867" grpId="0"/>
      <p:bldP spid="419869" grpId="0"/>
      <p:bldP spid="419871" grpId="0"/>
      <p:bldP spid="419873" grpId="0"/>
      <p:bldP spid="419877" grpId="0"/>
      <p:bldP spid="419879" grpId="0"/>
      <p:bldP spid="419881" grpId="0"/>
      <p:bldP spid="4198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61F6E49-9350-46E4-AA61-5C4B2C75D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A changing market…</a:t>
            </a:r>
          </a:p>
        </p:txBody>
      </p:sp>
      <p:sp>
        <p:nvSpPr>
          <p:cNvPr id="10243" name="Line 3">
            <a:extLst>
              <a:ext uri="{FF2B5EF4-FFF2-40B4-BE49-F238E27FC236}">
                <a16:creationId xmlns:a16="http://schemas.microsoft.com/office/drawing/2014/main" id="{BCBD136F-E1B8-427E-9462-048B259C0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0179" y="4199293"/>
            <a:ext cx="7627937" cy="2540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CA22F737-9CDB-4894-A42C-C2B07FACC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0116" y="4400907"/>
            <a:ext cx="974725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hlink"/>
                </a:solidFill>
              </a:rPr>
              <a:t>Future</a:t>
            </a: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F79A98E0-2169-41A1-9064-3DD5DF38D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5366" y="4224693"/>
            <a:ext cx="3651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rIns="36000" anchor="ctr"/>
          <a:lstStyle/>
          <a:p>
            <a:endParaRPr lang="en-GB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F89666BB-0C3D-452A-A55C-F2D063A3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979" y="4497743"/>
            <a:ext cx="803275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5998" tIns="45718" rIns="35998" bIns="45718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None/>
            </a:pPr>
            <a:r>
              <a:rPr lang="en-GB" altLang="en-US" sz="1600">
                <a:solidFill>
                  <a:schemeClr val="hlink"/>
                </a:solidFill>
              </a:rPr>
              <a:t>Today</a:t>
            </a:r>
          </a:p>
        </p:txBody>
      </p:sp>
      <p:sp>
        <p:nvSpPr>
          <p:cNvPr id="420871" name="Line 7">
            <a:extLst>
              <a:ext uri="{FF2B5EF4-FFF2-40B4-BE49-F238E27FC236}">
                <a16:creationId xmlns:a16="http://schemas.microsoft.com/office/drawing/2014/main" id="{18D8F2E3-468F-4FBA-ABCD-B7391C5F3F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7965" y="3657957"/>
            <a:ext cx="215900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2" name="Text Box 8">
            <a:extLst>
              <a:ext uri="{FF2B5EF4-FFF2-40B4-BE49-F238E27FC236}">
                <a16:creationId xmlns:a16="http://schemas.microsoft.com/office/drawing/2014/main" id="{2A10BC08-BF08-4F67-A7F3-3B33FE7C2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6165" y="2505431"/>
            <a:ext cx="1670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>
                <a:solidFill>
                  <a:schemeClr val="tx1"/>
                </a:solidFill>
              </a:rPr>
              <a:t>Imputed distribution extended to PRSAs</a:t>
            </a:r>
          </a:p>
        </p:txBody>
      </p:sp>
      <p:sp>
        <p:nvSpPr>
          <p:cNvPr id="420873" name="Line 9">
            <a:extLst>
              <a:ext uri="{FF2B5EF4-FFF2-40B4-BE49-F238E27FC236}">
                <a16:creationId xmlns:a16="http://schemas.microsoft.com/office/drawing/2014/main" id="{4B4060D4-E04F-4251-A71A-C6555688E5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5303" y="3153131"/>
            <a:ext cx="20891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4" name="Text Box 10">
            <a:extLst>
              <a:ext uri="{FF2B5EF4-FFF2-40B4-BE49-F238E27FC236}">
                <a16:creationId xmlns:a16="http://schemas.microsoft.com/office/drawing/2014/main" id="{744A3F4F-132A-4913-AAB1-1DEF9946A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29" y="2505431"/>
            <a:ext cx="1874837" cy="6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>
                <a:solidFill>
                  <a:schemeClr val="tx1"/>
                </a:solidFill>
              </a:rPr>
              <a:t>Super Imputed Distributions</a:t>
            </a:r>
          </a:p>
        </p:txBody>
      </p:sp>
      <p:sp>
        <p:nvSpPr>
          <p:cNvPr id="420875" name="Line 11">
            <a:extLst>
              <a:ext uri="{FF2B5EF4-FFF2-40B4-BE49-F238E27FC236}">
                <a16:creationId xmlns:a16="http://schemas.microsoft.com/office/drawing/2014/main" id="{BC46B664-5A44-4411-A2A6-8CAC2E0C0E4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3866" y="4450119"/>
            <a:ext cx="5048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6" name="Text Box 12">
            <a:extLst>
              <a:ext uri="{FF2B5EF4-FFF2-40B4-BE49-F238E27FC236}">
                <a16:creationId xmlns:a16="http://schemas.microsoft.com/office/drawing/2014/main" id="{D9E73808-E12C-4AAE-8FD5-4329BB3FC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29" y="5169256"/>
            <a:ext cx="1671637" cy="6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solidFill>
                  <a:schemeClr val="tx1"/>
                </a:solidFill>
              </a:rPr>
              <a:t>SFT increased? </a:t>
            </a:r>
          </a:p>
        </p:txBody>
      </p:sp>
      <p:sp>
        <p:nvSpPr>
          <p:cNvPr id="420877" name="Line 13">
            <a:extLst>
              <a:ext uri="{FF2B5EF4-FFF2-40B4-BE49-F238E27FC236}">
                <a16:creationId xmlns:a16="http://schemas.microsoft.com/office/drawing/2014/main" id="{2B003B6A-E090-4241-A943-FB676199D7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54229" y="4521556"/>
            <a:ext cx="2016125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78" name="Text Box 14">
            <a:extLst>
              <a:ext uri="{FF2B5EF4-FFF2-40B4-BE49-F238E27FC236}">
                <a16:creationId xmlns:a16="http://schemas.microsoft.com/office/drawing/2014/main" id="{0E3AD367-C11D-4AA6-8182-C0A141EAA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4941889"/>
            <a:ext cx="1671637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solidFill>
                  <a:schemeClr val="tx1"/>
                </a:solidFill>
              </a:rPr>
              <a:t>Get out of jail for public servants who suffer chargeable excesses</a:t>
            </a:r>
          </a:p>
        </p:txBody>
      </p:sp>
      <p:sp>
        <p:nvSpPr>
          <p:cNvPr id="420879" name="Line 15">
            <a:extLst>
              <a:ext uri="{FF2B5EF4-FFF2-40B4-BE49-F238E27FC236}">
                <a16:creationId xmlns:a16="http://schemas.microsoft.com/office/drawing/2014/main" id="{BE7E4EE1-6CFA-4CAB-9BE7-51B6A65B4F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9765" y="3153131"/>
            <a:ext cx="3816350" cy="982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420880" name="Text Box 16">
            <a:extLst>
              <a:ext uri="{FF2B5EF4-FFF2-40B4-BE49-F238E27FC236}">
                <a16:creationId xmlns:a16="http://schemas.microsoft.com/office/drawing/2014/main" id="{E5D60D5B-024E-4C2F-BF13-21B2DEB35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5753" y="2505431"/>
            <a:ext cx="1670050" cy="6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 dirty="0">
                <a:solidFill>
                  <a:schemeClr val="tx1"/>
                </a:solidFill>
              </a:rPr>
              <a:t>ARF taxation on death</a:t>
            </a:r>
          </a:p>
        </p:txBody>
      </p:sp>
      <p:sp>
        <p:nvSpPr>
          <p:cNvPr id="420881" name="Line 17">
            <a:extLst>
              <a:ext uri="{FF2B5EF4-FFF2-40B4-BE49-F238E27FC236}">
                <a16:creationId xmlns:a16="http://schemas.microsoft.com/office/drawing/2014/main" id="{B25B53E8-D291-4D4F-8C14-EBC75A9247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86029" y="4521557"/>
            <a:ext cx="3959225" cy="94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20882" name="Text Box 18">
            <a:extLst>
              <a:ext uri="{FF2B5EF4-FFF2-40B4-BE49-F238E27FC236}">
                <a16:creationId xmlns:a16="http://schemas.microsoft.com/office/drawing/2014/main" id="{4AE18DA4-54EA-4198-A50F-E0A19320D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013" y="4999038"/>
            <a:ext cx="16700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4291" tIns="32146" rIns="64291" bIns="32146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0">
                <a:solidFill>
                  <a:schemeClr val="tx1"/>
                </a:solidFill>
              </a:rPr>
              <a:t>New facilities to pay chargeable excesses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864AA75-FC7C-4C31-BC14-4A650C5DA244}"/>
              </a:ext>
            </a:extLst>
          </p:cNvPr>
          <p:cNvCxnSpPr>
            <a:cxnSpLocks/>
          </p:cNvCxnSpPr>
          <p:nvPr/>
        </p:nvCxnSpPr>
        <p:spPr>
          <a:xfrm flipH="1">
            <a:off x="6856525" y="3296213"/>
            <a:ext cx="995362" cy="618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ABAA6CC-48CB-470D-A97C-13700528F606}"/>
              </a:ext>
            </a:extLst>
          </p:cNvPr>
          <p:cNvSpPr txBox="1"/>
          <p:nvPr/>
        </p:nvSpPr>
        <p:spPr>
          <a:xfrm>
            <a:off x="7354206" y="2623481"/>
            <a:ext cx="153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Pension Simplification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0E0089-7BE4-4CC0-B04F-051895B2D9C4}"/>
              </a:ext>
            </a:extLst>
          </p:cNvPr>
          <p:cNvCxnSpPr>
            <a:cxnSpLocks/>
          </p:cNvCxnSpPr>
          <p:nvPr/>
        </p:nvCxnSpPr>
        <p:spPr>
          <a:xfrm flipH="1" flipV="1">
            <a:off x="7232592" y="4303956"/>
            <a:ext cx="2274886" cy="13541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8A02D1-8659-4601-AF09-BB123E3CE0BC}"/>
              </a:ext>
            </a:extLst>
          </p:cNvPr>
          <p:cNvSpPr txBox="1"/>
          <p:nvPr/>
        </p:nvSpPr>
        <p:spPr>
          <a:xfrm>
            <a:off x="9574823" y="5514757"/>
            <a:ext cx="1421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Automatic Enrolment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51AE8A9-CE81-48AA-8CA4-8F28CDCB7EE4}"/>
              </a:ext>
            </a:extLst>
          </p:cNvPr>
          <p:cNvCxnSpPr>
            <a:cxnSpLocks/>
          </p:cNvCxnSpPr>
          <p:nvPr/>
        </p:nvCxnSpPr>
        <p:spPr>
          <a:xfrm flipH="1">
            <a:off x="7855856" y="3086456"/>
            <a:ext cx="1309687" cy="1049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0061CDE-5E1F-4C2A-8AAE-E9E96A9E1043}"/>
              </a:ext>
            </a:extLst>
          </p:cNvPr>
          <p:cNvSpPr txBox="1"/>
          <p:nvPr/>
        </p:nvSpPr>
        <p:spPr>
          <a:xfrm>
            <a:off x="9262533" y="2352498"/>
            <a:ext cx="1407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AMRF &amp; SCP Christmas Bonus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F60233-D209-4138-923D-214758A0D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4825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92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2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2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2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2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2" grpId="0"/>
      <p:bldP spid="420874" grpId="0"/>
      <p:bldP spid="420876" grpId="0"/>
      <p:bldP spid="420878" grpId="0"/>
      <p:bldP spid="420880" grpId="0"/>
      <p:bldP spid="4208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12">
            <a:extLst>
              <a:ext uri="{FF2B5EF4-FFF2-40B4-BE49-F238E27FC236}">
                <a16:creationId xmlns:a16="http://schemas.microsoft.com/office/drawing/2014/main" id="{6061F655-345C-4AD8-85BC-913D87523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3780CE-2BE5-46F6-97B2-60DF30217E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233DC0E-DE6C-4FB6-A529-51B162641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870477F-E451-4BC3-863F-0E2FC5728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FBA05C-D740-40CE-9A7D-9E5A715A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B4A81DE1-E2BC-4A31-99EE-71350421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FDE8183D-5757-4D73-A338-62BDD88E4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6ACD5FC-CAFE-48EB-B765-60EED2E0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B2F95E2-7E03-407B-AFB7-F625D799B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BEBEB"/>
                </a:solidFill>
              </a:rPr>
              <a:t>Pensions gone mad!!</a:t>
            </a:r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BF8E157C-7F3A-4CB4-843B-01ACE55EA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When you can and can’t transfer your pension fund</a:t>
            </a:r>
          </a:p>
          <a:p>
            <a:r>
              <a:rPr lang="en-US" dirty="0">
                <a:solidFill>
                  <a:srgbClr val="FFFFFF"/>
                </a:solidFill>
              </a:rPr>
              <a:t>Self directing is always an option!</a:t>
            </a:r>
          </a:p>
          <a:p>
            <a:r>
              <a:rPr lang="en-US" dirty="0">
                <a:solidFill>
                  <a:srgbClr val="FFFFFF"/>
                </a:solidFill>
              </a:rPr>
              <a:t>BUT Pension Authority must be adhered to</a:t>
            </a:r>
          </a:p>
        </p:txBody>
      </p:sp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id="{AA3DFC8A-9A47-4456-B227-843B205C3C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4"/>
          <a:stretch/>
        </p:blipFill>
        <p:spPr>
          <a:xfrm>
            <a:off x="5194607" y="1273755"/>
            <a:ext cx="6391533" cy="4310490"/>
          </a:xfrm>
          <a:prstGeom prst="rect">
            <a:avLst/>
          </a:prstGeom>
        </p:spPr>
      </p:pic>
      <p:sp>
        <p:nvSpPr>
          <p:cNvPr id="27" name="Rectangle 21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7A6FE-A235-4CE2-824D-ED3E94F5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D2A0351-5EDE-4C3F-A086-70E8E68C2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590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5DECA11-8F23-4BFB-819D-1C5A9784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DBF623-F256-43E8-93AC-B5467A91F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 useBgFill="1">
          <p:nvSpPr>
            <p:cNvPr id="11" name="Freeform 5">
              <a:extLst>
                <a:ext uri="{FF2B5EF4-FFF2-40B4-BE49-F238E27FC236}">
                  <a16:creationId xmlns:a16="http://schemas.microsoft.com/office/drawing/2014/main" id="{B6AB7373-B022-4BA1-B8E7-D2C342475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A1AF264-C9B9-4FC5-B04F-88A1553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180474" cy="459679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EBEBEB"/>
                </a:solidFill>
              </a:rPr>
              <a:t>How does the Self administrated structure work </a:t>
            </a:r>
            <a:br>
              <a:rPr lang="en-US" sz="2000" b="1" dirty="0">
                <a:solidFill>
                  <a:srgbClr val="EBEBEB"/>
                </a:solidFill>
              </a:rPr>
            </a:br>
            <a:br>
              <a:rPr lang="en-US" sz="3000" b="1" dirty="0">
                <a:solidFill>
                  <a:srgbClr val="EBEBEB"/>
                </a:solidFill>
              </a:rPr>
            </a:br>
            <a:br>
              <a:rPr lang="en-US" sz="3000" b="1" dirty="0">
                <a:solidFill>
                  <a:srgbClr val="EBEBEB"/>
                </a:solidFill>
              </a:rPr>
            </a:br>
            <a:r>
              <a:rPr lang="en-GB" altLang="en-US" sz="3000" b="1" dirty="0">
                <a:solidFill>
                  <a:srgbClr val="FFFF00"/>
                </a:solidFill>
              </a:rPr>
              <a:t>Client Takes Control by </a:t>
            </a:r>
            <a:br>
              <a:rPr lang="en-GB" altLang="en-US" sz="3000" b="1" dirty="0">
                <a:solidFill>
                  <a:srgbClr val="FFFF00"/>
                </a:solidFill>
              </a:rPr>
            </a:br>
            <a:r>
              <a:rPr lang="en-GB" altLang="en-US" sz="3000" b="1" dirty="0">
                <a:solidFill>
                  <a:srgbClr val="FFFF00"/>
                </a:solidFill>
              </a:rPr>
              <a:t>SELF DIRECTING</a:t>
            </a:r>
            <a:endParaRPr lang="en-GB" sz="3000" dirty="0">
              <a:solidFill>
                <a:srgbClr val="FFFF00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0BFF7C8-A0F2-492C-AD80-E74CED0D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838669">
            <a:off x="2884218" y="1683278"/>
            <a:ext cx="2934265" cy="437897"/>
          </a:xfrm>
          <a:custGeom>
            <a:avLst/>
            <a:gdLst>
              <a:gd name="connsiteX0" fmla="*/ 2934265 w 2934265"/>
              <a:gd name="connsiteY0" fmla="*/ 0 h 437897"/>
              <a:gd name="connsiteX1" fmla="*/ 2888069 w 2934265"/>
              <a:gd name="connsiteY1" fmla="*/ 437897 h 437897"/>
              <a:gd name="connsiteX2" fmla="*/ 2791337 w 2934265"/>
              <a:gd name="connsiteY2" fmla="*/ 437084 h 437897"/>
              <a:gd name="connsiteX3" fmla="*/ 25070 w 2934265"/>
              <a:gd name="connsiteY3" fmla="*/ 208388 h 437897"/>
              <a:gd name="connsiteX4" fmla="*/ 0 w 2934265"/>
              <a:gd name="connsiteY4" fmla="*/ 141220 h 437897"/>
              <a:gd name="connsiteX5" fmla="*/ 157202 w 2934265"/>
              <a:gd name="connsiteY5" fmla="*/ 150137 h 437897"/>
              <a:gd name="connsiteX6" fmla="*/ 237720 w 2934265"/>
              <a:gd name="connsiteY6" fmla="*/ 153470 h 437897"/>
              <a:gd name="connsiteX7" fmla="*/ 320008 w 2934265"/>
              <a:gd name="connsiteY7" fmla="*/ 156970 h 437897"/>
              <a:gd name="connsiteX8" fmla="*/ 403475 w 2934265"/>
              <a:gd name="connsiteY8" fmla="*/ 160304 h 437897"/>
              <a:gd name="connsiteX9" fmla="*/ 487532 w 2934265"/>
              <a:gd name="connsiteY9" fmla="*/ 162387 h 437897"/>
              <a:gd name="connsiteX10" fmla="*/ 573065 w 2934265"/>
              <a:gd name="connsiteY10" fmla="*/ 164387 h 437897"/>
              <a:gd name="connsiteX11" fmla="*/ 660071 w 2934265"/>
              <a:gd name="connsiteY11" fmla="*/ 166470 h 437897"/>
              <a:gd name="connsiteX12" fmla="*/ 748258 w 2934265"/>
              <a:gd name="connsiteY12" fmla="*/ 167887 h 437897"/>
              <a:gd name="connsiteX13" fmla="*/ 837329 w 2934265"/>
              <a:gd name="connsiteY13" fmla="*/ 167887 h 437897"/>
              <a:gd name="connsiteX14" fmla="*/ 927580 w 2934265"/>
              <a:gd name="connsiteY14" fmla="*/ 168470 h 437897"/>
              <a:gd name="connsiteX15" fmla="*/ 1018716 w 2934265"/>
              <a:gd name="connsiteY15" fmla="*/ 167887 h 437897"/>
              <a:gd name="connsiteX16" fmla="*/ 1110736 w 2934265"/>
              <a:gd name="connsiteY16" fmla="*/ 166470 h 437897"/>
              <a:gd name="connsiteX17" fmla="*/ 1203052 w 2934265"/>
              <a:gd name="connsiteY17" fmla="*/ 165137 h 437897"/>
              <a:gd name="connsiteX18" fmla="*/ 1296547 w 2934265"/>
              <a:gd name="connsiteY18" fmla="*/ 162387 h 437897"/>
              <a:gd name="connsiteX19" fmla="*/ 1391222 w 2934265"/>
              <a:gd name="connsiteY19" fmla="*/ 159720 h 437897"/>
              <a:gd name="connsiteX20" fmla="*/ 1485308 w 2934265"/>
              <a:gd name="connsiteY20" fmla="*/ 156220 h 437897"/>
              <a:gd name="connsiteX21" fmla="*/ 1580573 w 2934265"/>
              <a:gd name="connsiteY21" fmla="*/ 151553 h 437897"/>
              <a:gd name="connsiteX22" fmla="*/ 1677017 w 2934265"/>
              <a:gd name="connsiteY22" fmla="*/ 146053 h 437897"/>
              <a:gd name="connsiteX23" fmla="*/ 1773462 w 2934265"/>
              <a:gd name="connsiteY23" fmla="*/ 140636 h 437897"/>
              <a:gd name="connsiteX24" fmla="*/ 1869907 w 2934265"/>
              <a:gd name="connsiteY24" fmla="*/ 133720 h 437897"/>
              <a:gd name="connsiteX25" fmla="*/ 1968121 w 2934265"/>
              <a:gd name="connsiteY25" fmla="*/ 125553 h 437897"/>
              <a:gd name="connsiteX26" fmla="*/ 2064566 w 2934265"/>
              <a:gd name="connsiteY26" fmla="*/ 117386 h 437897"/>
              <a:gd name="connsiteX27" fmla="*/ 2162780 w 2934265"/>
              <a:gd name="connsiteY27" fmla="*/ 107802 h 437897"/>
              <a:gd name="connsiteX28" fmla="*/ 2261880 w 2934265"/>
              <a:gd name="connsiteY28" fmla="*/ 97552 h 437897"/>
              <a:gd name="connsiteX29" fmla="*/ 2359209 w 2934265"/>
              <a:gd name="connsiteY29" fmla="*/ 86635 h 437897"/>
              <a:gd name="connsiteX30" fmla="*/ 2457718 w 2934265"/>
              <a:gd name="connsiteY30" fmla="*/ 73802 h 437897"/>
              <a:gd name="connsiteX31" fmla="*/ 2556228 w 2934265"/>
              <a:gd name="connsiteY31" fmla="*/ 60135 h 437897"/>
              <a:gd name="connsiteX32" fmla="*/ 2654737 w 2934265"/>
              <a:gd name="connsiteY32" fmla="*/ 46552 h 437897"/>
              <a:gd name="connsiteX33" fmla="*/ 2752951 w 2934265"/>
              <a:gd name="connsiteY33" fmla="*/ 30718 h 437897"/>
              <a:gd name="connsiteX34" fmla="*/ 2851166 w 2934265"/>
              <a:gd name="connsiteY34" fmla="*/ 14384 h 43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34265" h="437897">
                <a:moveTo>
                  <a:pt x="2934265" y="0"/>
                </a:moveTo>
                <a:lnTo>
                  <a:pt x="2888069" y="437897"/>
                </a:lnTo>
                <a:lnTo>
                  <a:pt x="2791337" y="437084"/>
                </a:lnTo>
                <a:cubicBezTo>
                  <a:pt x="2010492" y="424446"/>
                  <a:pt x="481578" y="316124"/>
                  <a:pt x="25070" y="208388"/>
                </a:cubicBezTo>
                <a:cubicBezTo>
                  <a:pt x="16811" y="185970"/>
                  <a:pt x="8258" y="163637"/>
                  <a:pt x="0" y="141220"/>
                </a:cubicBezTo>
                <a:lnTo>
                  <a:pt x="157202" y="150137"/>
                </a:lnTo>
                <a:lnTo>
                  <a:pt x="237720" y="153470"/>
                </a:lnTo>
                <a:lnTo>
                  <a:pt x="320008" y="156970"/>
                </a:lnTo>
                <a:lnTo>
                  <a:pt x="403475" y="160304"/>
                </a:lnTo>
                <a:lnTo>
                  <a:pt x="487532" y="162387"/>
                </a:lnTo>
                <a:lnTo>
                  <a:pt x="573065" y="164387"/>
                </a:lnTo>
                <a:lnTo>
                  <a:pt x="660071" y="166470"/>
                </a:lnTo>
                <a:lnTo>
                  <a:pt x="748258" y="167887"/>
                </a:lnTo>
                <a:lnTo>
                  <a:pt x="837329" y="167887"/>
                </a:lnTo>
                <a:lnTo>
                  <a:pt x="927580" y="168470"/>
                </a:lnTo>
                <a:lnTo>
                  <a:pt x="1018716" y="167887"/>
                </a:lnTo>
                <a:lnTo>
                  <a:pt x="1110736" y="166470"/>
                </a:lnTo>
                <a:lnTo>
                  <a:pt x="1203052" y="165137"/>
                </a:lnTo>
                <a:lnTo>
                  <a:pt x="1296547" y="162387"/>
                </a:lnTo>
                <a:lnTo>
                  <a:pt x="1391222" y="159720"/>
                </a:lnTo>
                <a:lnTo>
                  <a:pt x="1485308" y="156220"/>
                </a:lnTo>
                <a:lnTo>
                  <a:pt x="1580573" y="151553"/>
                </a:lnTo>
                <a:lnTo>
                  <a:pt x="1677017" y="146053"/>
                </a:lnTo>
                <a:lnTo>
                  <a:pt x="1773462" y="140636"/>
                </a:lnTo>
                <a:lnTo>
                  <a:pt x="1869907" y="133720"/>
                </a:lnTo>
                <a:lnTo>
                  <a:pt x="1968121" y="125553"/>
                </a:lnTo>
                <a:lnTo>
                  <a:pt x="2064566" y="117386"/>
                </a:lnTo>
                <a:lnTo>
                  <a:pt x="2162780" y="107802"/>
                </a:lnTo>
                <a:lnTo>
                  <a:pt x="2261880" y="97552"/>
                </a:lnTo>
                <a:lnTo>
                  <a:pt x="2359209" y="86635"/>
                </a:lnTo>
                <a:lnTo>
                  <a:pt x="2457718" y="73802"/>
                </a:lnTo>
                <a:lnTo>
                  <a:pt x="2556228" y="60135"/>
                </a:lnTo>
                <a:lnTo>
                  <a:pt x="2654737" y="46552"/>
                </a:lnTo>
                <a:lnTo>
                  <a:pt x="2752951" y="30718"/>
                </a:lnTo>
                <a:lnTo>
                  <a:pt x="2851166" y="1438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F8FA804E-1D25-47B6-B418-617D700B0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973494" y="-361419"/>
            <a:ext cx="5982968" cy="7580834"/>
          </a:xfrm>
          <a:custGeom>
            <a:avLst/>
            <a:gdLst>
              <a:gd name="connsiteX0" fmla="*/ 5982968 w 5982968"/>
              <a:gd name="connsiteY0" fmla="*/ 1177 h 7521140"/>
              <a:gd name="connsiteX1" fmla="*/ 5982968 w 5982968"/>
              <a:gd name="connsiteY1" fmla="*/ 1344715 h 7521140"/>
              <a:gd name="connsiteX2" fmla="*/ 5982967 w 5982968"/>
              <a:gd name="connsiteY2" fmla="*/ 1344715 h 7521140"/>
              <a:gd name="connsiteX3" fmla="*/ 5982967 w 5982968"/>
              <a:gd name="connsiteY3" fmla="*/ 6152387 h 7521140"/>
              <a:gd name="connsiteX4" fmla="*/ 5982968 w 5982968"/>
              <a:gd name="connsiteY4" fmla="*/ 6152387 h 7521140"/>
              <a:gd name="connsiteX5" fmla="*/ 5982968 w 5982968"/>
              <a:gd name="connsiteY5" fmla="*/ 7521140 h 7521140"/>
              <a:gd name="connsiteX6" fmla="*/ 0 w 5982968"/>
              <a:gd name="connsiteY6" fmla="*/ 7521140 h 7521140"/>
              <a:gd name="connsiteX7" fmla="*/ 0 w 5982968"/>
              <a:gd name="connsiteY7" fmla="*/ 6152387 h 7521140"/>
              <a:gd name="connsiteX8" fmla="*/ 2 w 5982968"/>
              <a:gd name="connsiteY8" fmla="*/ 6152387 h 7521140"/>
              <a:gd name="connsiteX9" fmla="*/ 2 w 5982968"/>
              <a:gd name="connsiteY9" fmla="*/ 905354 h 7521140"/>
              <a:gd name="connsiteX10" fmla="*/ 3 w 5982968"/>
              <a:gd name="connsiteY10" fmla="*/ 905354 h 7521140"/>
              <a:gd name="connsiteX11" fmla="*/ 3 w 5982968"/>
              <a:gd name="connsiteY11" fmla="*/ 0 h 7521140"/>
              <a:gd name="connsiteX12" fmla="*/ 35302 w 5982968"/>
              <a:gd name="connsiteY12" fmla="*/ 5883 h 7521140"/>
              <a:gd name="connsiteX13" fmla="*/ 138808 w 5982968"/>
              <a:gd name="connsiteY13" fmla="*/ 23197 h 7521140"/>
              <a:gd name="connsiteX14" fmla="*/ 214194 w 5982968"/>
              <a:gd name="connsiteY14" fmla="*/ 35299 h 7521140"/>
              <a:gd name="connsiteX15" fmla="*/ 303938 w 5982968"/>
              <a:gd name="connsiteY15" fmla="*/ 48074 h 7521140"/>
              <a:gd name="connsiteX16" fmla="*/ 410435 w 5982968"/>
              <a:gd name="connsiteY16" fmla="*/ 63370 h 7521140"/>
              <a:gd name="connsiteX17" fmla="*/ 528299 w 5982968"/>
              <a:gd name="connsiteY17" fmla="*/ 79507 h 7521140"/>
              <a:gd name="connsiteX18" fmla="*/ 661121 w 5982968"/>
              <a:gd name="connsiteY18" fmla="*/ 96484 h 7521140"/>
              <a:gd name="connsiteX19" fmla="*/ 805909 w 5982968"/>
              <a:gd name="connsiteY19" fmla="*/ 114469 h 7521140"/>
              <a:gd name="connsiteX20" fmla="*/ 963260 w 5982968"/>
              <a:gd name="connsiteY20" fmla="*/ 132455 h 7521140"/>
              <a:gd name="connsiteX21" fmla="*/ 1130783 w 5982968"/>
              <a:gd name="connsiteY21" fmla="*/ 150776 h 7521140"/>
              <a:gd name="connsiteX22" fmla="*/ 1311469 w 5982968"/>
              <a:gd name="connsiteY22" fmla="*/ 167753 h 7521140"/>
              <a:gd name="connsiteX23" fmla="*/ 1500531 w 5982968"/>
              <a:gd name="connsiteY23" fmla="*/ 184058 h 7521140"/>
              <a:gd name="connsiteX24" fmla="*/ 1700362 w 5982968"/>
              <a:gd name="connsiteY24" fmla="*/ 198850 h 7521140"/>
              <a:gd name="connsiteX25" fmla="*/ 1908569 w 5982968"/>
              <a:gd name="connsiteY25" fmla="*/ 212969 h 7521140"/>
              <a:gd name="connsiteX26" fmla="*/ 2125751 w 5982968"/>
              <a:gd name="connsiteY26" fmla="*/ 226249 h 7521140"/>
              <a:gd name="connsiteX27" fmla="*/ 2237034 w 5982968"/>
              <a:gd name="connsiteY27" fmla="*/ 230955 h 7521140"/>
              <a:gd name="connsiteX28" fmla="*/ 2350710 w 5982968"/>
              <a:gd name="connsiteY28" fmla="*/ 236166 h 7521140"/>
              <a:gd name="connsiteX29" fmla="*/ 2466181 w 5982968"/>
              <a:gd name="connsiteY29" fmla="*/ 241040 h 7521140"/>
              <a:gd name="connsiteX30" fmla="*/ 2582251 w 5982968"/>
              <a:gd name="connsiteY30" fmla="*/ 244234 h 7521140"/>
              <a:gd name="connsiteX31" fmla="*/ 2700713 w 5982968"/>
              <a:gd name="connsiteY31" fmla="*/ 247092 h 7521140"/>
              <a:gd name="connsiteX32" fmla="*/ 2820373 w 5982968"/>
              <a:gd name="connsiteY32" fmla="*/ 250117 h 7521140"/>
              <a:gd name="connsiteX33" fmla="*/ 2942425 w 5982968"/>
              <a:gd name="connsiteY33" fmla="*/ 252134 h 7521140"/>
              <a:gd name="connsiteX34" fmla="*/ 3065674 w 5982968"/>
              <a:gd name="connsiteY34" fmla="*/ 252134 h 7521140"/>
              <a:gd name="connsiteX35" fmla="*/ 3190119 w 5982968"/>
              <a:gd name="connsiteY35" fmla="*/ 253143 h 7521140"/>
              <a:gd name="connsiteX36" fmla="*/ 3315762 w 5982968"/>
              <a:gd name="connsiteY36" fmla="*/ 252134 h 7521140"/>
              <a:gd name="connsiteX37" fmla="*/ 3443199 w 5982968"/>
              <a:gd name="connsiteY37" fmla="*/ 250117 h 7521140"/>
              <a:gd name="connsiteX38" fmla="*/ 3570636 w 5982968"/>
              <a:gd name="connsiteY38" fmla="*/ 248268 h 7521140"/>
              <a:gd name="connsiteX39" fmla="*/ 3699868 w 5982968"/>
              <a:gd name="connsiteY39" fmla="*/ 244234 h 7521140"/>
              <a:gd name="connsiteX40" fmla="*/ 3830297 w 5982968"/>
              <a:gd name="connsiteY40" fmla="*/ 240032 h 7521140"/>
              <a:gd name="connsiteX41" fmla="*/ 3960726 w 5982968"/>
              <a:gd name="connsiteY41" fmla="*/ 235157 h 7521140"/>
              <a:gd name="connsiteX42" fmla="*/ 4092351 w 5982968"/>
              <a:gd name="connsiteY42" fmla="*/ 228266 h 7521140"/>
              <a:gd name="connsiteX43" fmla="*/ 4225173 w 5982968"/>
              <a:gd name="connsiteY43" fmla="*/ 220029 h 7521140"/>
              <a:gd name="connsiteX44" fmla="*/ 4358593 w 5982968"/>
              <a:gd name="connsiteY44" fmla="*/ 212129 h 7521140"/>
              <a:gd name="connsiteX45" fmla="*/ 4492012 w 5982968"/>
              <a:gd name="connsiteY45" fmla="*/ 202044 h 7521140"/>
              <a:gd name="connsiteX46" fmla="*/ 4627228 w 5982968"/>
              <a:gd name="connsiteY46" fmla="*/ 189941 h 7521140"/>
              <a:gd name="connsiteX47" fmla="*/ 4760647 w 5982968"/>
              <a:gd name="connsiteY47" fmla="*/ 177839 h 7521140"/>
              <a:gd name="connsiteX48" fmla="*/ 4896461 w 5982968"/>
              <a:gd name="connsiteY48" fmla="*/ 163887 h 7521140"/>
              <a:gd name="connsiteX49" fmla="*/ 5032872 w 5982968"/>
              <a:gd name="connsiteY49" fmla="*/ 148591 h 7521140"/>
              <a:gd name="connsiteX50" fmla="*/ 5167489 w 5982968"/>
              <a:gd name="connsiteY50" fmla="*/ 132455 h 7521140"/>
              <a:gd name="connsiteX51" fmla="*/ 5303902 w 5982968"/>
              <a:gd name="connsiteY51" fmla="*/ 113629 h 7521140"/>
              <a:gd name="connsiteX52" fmla="*/ 5439714 w 5982968"/>
              <a:gd name="connsiteY52" fmla="*/ 93458 h 7521140"/>
              <a:gd name="connsiteX53" fmla="*/ 5576126 w 5982968"/>
              <a:gd name="connsiteY53" fmla="*/ 73455 h 7521140"/>
              <a:gd name="connsiteX54" fmla="*/ 5711939 w 5982968"/>
              <a:gd name="connsiteY54" fmla="*/ 50091 h 7521140"/>
              <a:gd name="connsiteX55" fmla="*/ 5847154 w 5982968"/>
              <a:gd name="connsiteY55" fmla="*/ 26222 h 7521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982968" h="7521140">
                <a:moveTo>
                  <a:pt x="5982968" y="1177"/>
                </a:moveTo>
                <a:lnTo>
                  <a:pt x="5982968" y="1344715"/>
                </a:lnTo>
                <a:lnTo>
                  <a:pt x="5982967" y="1344715"/>
                </a:lnTo>
                <a:lnTo>
                  <a:pt x="5982967" y="6152387"/>
                </a:lnTo>
                <a:lnTo>
                  <a:pt x="5982968" y="6152387"/>
                </a:lnTo>
                <a:lnTo>
                  <a:pt x="5982968" y="7521140"/>
                </a:lnTo>
                <a:lnTo>
                  <a:pt x="0" y="7521140"/>
                </a:lnTo>
                <a:lnTo>
                  <a:pt x="0" y="6152387"/>
                </a:lnTo>
                <a:lnTo>
                  <a:pt x="2" y="6152387"/>
                </a:lnTo>
                <a:lnTo>
                  <a:pt x="2" y="905354"/>
                </a:lnTo>
                <a:lnTo>
                  <a:pt x="3" y="905354"/>
                </a:lnTo>
                <a:lnTo>
                  <a:pt x="3" y="0"/>
                </a:lnTo>
                <a:lnTo>
                  <a:pt x="35302" y="5883"/>
                </a:lnTo>
                <a:lnTo>
                  <a:pt x="138808" y="23197"/>
                </a:lnTo>
                <a:lnTo>
                  <a:pt x="214194" y="35299"/>
                </a:lnTo>
                <a:lnTo>
                  <a:pt x="303938" y="48074"/>
                </a:lnTo>
                <a:lnTo>
                  <a:pt x="410435" y="63370"/>
                </a:lnTo>
                <a:lnTo>
                  <a:pt x="528299" y="79507"/>
                </a:lnTo>
                <a:lnTo>
                  <a:pt x="661121" y="96484"/>
                </a:lnTo>
                <a:lnTo>
                  <a:pt x="805909" y="114469"/>
                </a:lnTo>
                <a:lnTo>
                  <a:pt x="963260" y="132455"/>
                </a:lnTo>
                <a:lnTo>
                  <a:pt x="1130783" y="150776"/>
                </a:lnTo>
                <a:lnTo>
                  <a:pt x="1311469" y="167753"/>
                </a:lnTo>
                <a:lnTo>
                  <a:pt x="1500531" y="184058"/>
                </a:lnTo>
                <a:lnTo>
                  <a:pt x="1700362" y="198850"/>
                </a:lnTo>
                <a:lnTo>
                  <a:pt x="1908569" y="212969"/>
                </a:lnTo>
                <a:lnTo>
                  <a:pt x="2125751" y="226249"/>
                </a:lnTo>
                <a:lnTo>
                  <a:pt x="2237034" y="230955"/>
                </a:lnTo>
                <a:lnTo>
                  <a:pt x="2350710" y="236166"/>
                </a:lnTo>
                <a:lnTo>
                  <a:pt x="2466181" y="241040"/>
                </a:lnTo>
                <a:lnTo>
                  <a:pt x="2582251" y="244234"/>
                </a:lnTo>
                <a:lnTo>
                  <a:pt x="2700713" y="247092"/>
                </a:lnTo>
                <a:lnTo>
                  <a:pt x="2820373" y="250117"/>
                </a:lnTo>
                <a:lnTo>
                  <a:pt x="2942425" y="252134"/>
                </a:lnTo>
                <a:lnTo>
                  <a:pt x="3065674" y="252134"/>
                </a:lnTo>
                <a:lnTo>
                  <a:pt x="3190119" y="253143"/>
                </a:lnTo>
                <a:lnTo>
                  <a:pt x="3315762" y="252134"/>
                </a:lnTo>
                <a:lnTo>
                  <a:pt x="3443199" y="250117"/>
                </a:lnTo>
                <a:lnTo>
                  <a:pt x="3570636" y="248268"/>
                </a:lnTo>
                <a:lnTo>
                  <a:pt x="3699868" y="244234"/>
                </a:lnTo>
                <a:lnTo>
                  <a:pt x="3830297" y="240032"/>
                </a:lnTo>
                <a:lnTo>
                  <a:pt x="3960726" y="235157"/>
                </a:lnTo>
                <a:lnTo>
                  <a:pt x="4092351" y="228266"/>
                </a:lnTo>
                <a:lnTo>
                  <a:pt x="4225173" y="220029"/>
                </a:lnTo>
                <a:lnTo>
                  <a:pt x="4358593" y="212129"/>
                </a:lnTo>
                <a:lnTo>
                  <a:pt x="4492012" y="202044"/>
                </a:lnTo>
                <a:lnTo>
                  <a:pt x="4627228" y="189941"/>
                </a:lnTo>
                <a:lnTo>
                  <a:pt x="4760647" y="177839"/>
                </a:lnTo>
                <a:lnTo>
                  <a:pt x="4896461" y="163887"/>
                </a:lnTo>
                <a:lnTo>
                  <a:pt x="5032872" y="148591"/>
                </a:lnTo>
                <a:lnTo>
                  <a:pt x="5167489" y="132455"/>
                </a:lnTo>
                <a:lnTo>
                  <a:pt x="5303902" y="113629"/>
                </a:lnTo>
                <a:lnTo>
                  <a:pt x="5439714" y="93458"/>
                </a:lnTo>
                <a:lnTo>
                  <a:pt x="5576126" y="73455"/>
                </a:lnTo>
                <a:lnTo>
                  <a:pt x="5711939" y="50091"/>
                </a:lnTo>
                <a:lnTo>
                  <a:pt x="584715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CA702-DD5B-41BD-A0A9-BF09C82B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00"/>
              <a:t>
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3DA6C-89F2-46DB-B1D9-024B5448C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376" y="437513"/>
            <a:ext cx="5984315" cy="5954325"/>
          </a:xfrm>
        </p:spPr>
        <p:txBody>
          <a:bodyPr anchor="ctr"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IE" sz="2000" b="1" dirty="0"/>
              <a:t>What structure is to be used:	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IE" sz="2000" b="1" dirty="0"/>
              <a:t>SSAP / PRB / PRSA / ARF</a:t>
            </a:r>
          </a:p>
          <a:p>
            <a:pPr marL="0" indent="0" algn="ctr">
              <a:buClr>
                <a:schemeClr val="accent2">
                  <a:lumMod val="75000"/>
                </a:schemeClr>
              </a:buClr>
              <a:buNone/>
              <a:defRPr/>
            </a:pPr>
            <a:endParaRPr lang="en-IE" sz="2000" b="1" dirty="0"/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IE" sz="2000" b="1" dirty="0"/>
              <a:t>Client decides what to invest in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IE" sz="2000" b="1" dirty="0"/>
              <a:t>Client becomes the FUND Manager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endParaRPr lang="en-IE" sz="2000" b="1" dirty="0"/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IE" sz="2000" b="1" i="1" dirty="0"/>
              <a:t>Tax Exempt Investment Vehicle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endParaRPr lang="en-IE" sz="2000" b="1" dirty="0"/>
          </a:p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IE" sz="2000" b="1" dirty="0"/>
              <a:t>Layer of Protection</a:t>
            </a:r>
          </a:p>
          <a:p>
            <a:pPr>
              <a:buClr>
                <a:schemeClr val="accent2">
                  <a:lumMod val="75000"/>
                </a:schemeClr>
              </a:buClr>
              <a:defRPr/>
            </a:pPr>
            <a:r>
              <a:rPr lang="en-IE" sz="2000" b="1" dirty="0"/>
              <a:t>2 signatures – Member &amp; </a:t>
            </a:r>
            <a:r>
              <a:rPr lang="en-IE" sz="2000" b="1" dirty="0" err="1"/>
              <a:t>Pensioneer</a:t>
            </a:r>
            <a:r>
              <a:rPr lang="en-IE" sz="2000" b="1" dirty="0"/>
              <a:t> Trustee </a:t>
            </a: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  <a:defRPr/>
            </a:pPr>
            <a:r>
              <a:rPr lang="en-IE" sz="2000" b="1" dirty="0"/>
              <a:t>	</a:t>
            </a:r>
            <a:r>
              <a:rPr lang="en-IE" sz="1400" b="1" i="1" dirty="0"/>
              <a:t>trustee will always act in the best interests of the member</a:t>
            </a:r>
          </a:p>
          <a:p>
            <a:pPr lvl="1">
              <a:buClr>
                <a:schemeClr val="accent2">
                  <a:lumMod val="75000"/>
                </a:schemeClr>
              </a:buClr>
              <a:defRPr/>
            </a:pPr>
            <a:r>
              <a:rPr lang="en-GB" sz="1200" dirty="0">
                <a:solidFill>
                  <a:srgbClr val="0070C0"/>
                </a:solidFill>
              </a:rPr>
              <a:t>Very common action post 2009 to keep creditors away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22A464-EF69-4A60-BBB6-AE5E427A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458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90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C9021-EBCF-47A4-A90D-CA810615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9110480" cy="706964"/>
          </a:xfrm>
        </p:spPr>
        <p:txBody>
          <a:bodyPr/>
          <a:lstStyle/>
          <a:p>
            <a:r>
              <a:rPr lang="en-GB" dirty="0"/>
              <a:t>What are the tax benefits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1EAA2-C7B4-42F5-9685-536219FD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906" y="2603500"/>
            <a:ext cx="9673086" cy="3872062"/>
          </a:xfrm>
        </p:spPr>
        <p:txBody>
          <a:bodyPr/>
          <a:lstStyle/>
          <a:p>
            <a:r>
              <a:rPr lang="en-GB" b="1" dirty="0"/>
              <a:t>Company pension contribution….qualifies for…….</a:t>
            </a:r>
            <a:r>
              <a:rPr lang="en-GB" b="1" dirty="0">
                <a:solidFill>
                  <a:srgbClr val="FF0000"/>
                </a:solidFill>
              </a:rPr>
              <a:t>Corporation Tax Relief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Members personal contributions ……qualify for…. </a:t>
            </a:r>
            <a:r>
              <a:rPr lang="en-GB" b="1" dirty="0">
                <a:solidFill>
                  <a:srgbClr val="FF0000"/>
                </a:solidFill>
              </a:rPr>
              <a:t>Income Tax Relief 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/>
              <a:t>Growth within the fund is free from </a:t>
            </a:r>
            <a:r>
              <a:rPr lang="en-GB" b="1" dirty="0">
                <a:solidFill>
                  <a:srgbClr val="FF0000"/>
                </a:solidFill>
              </a:rPr>
              <a:t>CGT &amp; IT</a:t>
            </a:r>
            <a:r>
              <a:rPr lang="en-GB" b="1" dirty="0"/>
              <a:t>…….</a:t>
            </a:r>
            <a:r>
              <a:rPr lang="en-GB" sz="1400" b="1" dirty="0"/>
              <a:t>Deposits are free from </a:t>
            </a:r>
            <a:r>
              <a:rPr lang="en-GB" sz="1400" b="1" dirty="0">
                <a:solidFill>
                  <a:srgbClr val="FF0000"/>
                </a:solidFill>
              </a:rPr>
              <a:t>DIRT</a:t>
            </a:r>
          </a:p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																		(4) tax reliefs</a:t>
            </a:r>
            <a:endParaRPr lang="en-GB" b="1" dirty="0"/>
          </a:p>
          <a:p>
            <a:r>
              <a:rPr lang="en-GB" b="1" dirty="0">
                <a:highlight>
                  <a:srgbClr val="FFFF00"/>
                </a:highlight>
              </a:rPr>
              <a:t>TFCLS</a:t>
            </a:r>
            <a:r>
              <a:rPr lang="en-GB" b="1" dirty="0"/>
              <a:t> is available at retirement……up to €200k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b="1" dirty="0">
                <a:highlight>
                  <a:srgbClr val="FFFF00"/>
                </a:highlight>
              </a:rPr>
              <a:t>TFLS</a:t>
            </a:r>
            <a:r>
              <a:rPr lang="en-GB" b="1" dirty="0"/>
              <a:t> is payable on death before retirement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3E948-7BE1-4955-8C03-8D65084F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16F52-93AA-47FA-B84C-98503B33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265" y="1"/>
            <a:ext cx="1949219" cy="150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90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244AD-9E1A-42FF-BA0D-9E0E431B6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How does a self administered </a:t>
            </a:r>
            <a:b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structure work?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71F965-799F-4314-B8E9-D0E96042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1110" y="6391838"/>
            <a:ext cx="3859795" cy="3048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500" b="0" i="0" kern="1200">
                <a:latin typeface="+mn-lt"/>
                <a:ea typeface="+mn-ea"/>
                <a:cs typeface="+mn-cs"/>
              </a:rPr>
              <a:t>
           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7EB15D-50A3-48CD-B603-5AB94C8906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2" y="402164"/>
            <a:ext cx="7613763" cy="60536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406082-B8A0-41A1-A14E-8296498C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9798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2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05B2E-4F6C-4AC3-8A4E-0DDBEF7A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Pensioneer</a:t>
            </a:r>
            <a:r>
              <a:rPr lang="en-GB" b="1" dirty="0"/>
              <a:t> Trustees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/>
              <a:t>Who administrator your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F860-C6D4-44C1-AE51-CA5DFBAEE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80891"/>
            <a:ext cx="8825659" cy="43157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en-US" altLang="en-US" sz="2800" b="1" dirty="0"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2800" b="1" dirty="0"/>
              <a:t>Small Self-Administered Pension (SSAP) only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	</a:t>
            </a:r>
            <a:r>
              <a:rPr lang="en-US" altLang="en-US" sz="2800" b="1" dirty="0" err="1"/>
              <a:t>Pensioneer</a:t>
            </a:r>
            <a:r>
              <a:rPr lang="en-US" altLang="en-US" sz="2800" b="1" dirty="0"/>
              <a:t> Trustee will manage your SSAP….. </a:t>
            </a:r>
          </a:p>
          <a:p>
            <a:pPr marL="0" indent="0" algn="ctr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	</a:t>
            </a:r>
            <a:r>
              <a:rPr lang="en-US" altLang="en-US" sz="1900" b="1" dirty="0">
                <a:solidFill>
                  <a:srgbClr val="FF0000"/>
                </a:solidFill>
              </a:rPr>
              <a:t>Regulated by the Pension Authority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altLang="en-US" sz="2800" b="1" dirty="0"/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IN ADDITION</a:t>
            </a: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2800" b="1" dirty="0"/>
              <a:t>Self-directed ARF only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	Administrator must be a </a:t>
            </a:r>
            <a:r>
              <a:rPr lang="en-US" altLang="en-US" sz="2800" b="1" dirty="0">
                <a:highlight>
                  <a:srgbClr val="FFFF00"/>
                </a:highlight>
              </a:rPr>
              <a:t>Qualifying Fund Manager</a:t>
            </a:r>
            <a:r>
              <a:rPr lang="en-US" altLang="en-US" sz="2800" b="1" dirty="0"/>
              <a:t> (ARF only)</a:t>
            </a:r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endParaRPr lang="en-US" altLang="en-US" sz="2800" b="1" dirty="0"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2800" b="1" dirty="0"/>
              <a:t>In order to distribute PRSA, PRB &amp; ARF facilities, the administrating company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	must be a </a:t>
            </a:r>
            <a:r>
              <a:rPr lang="en-US" altLang="en-US" sz="2800" b="1" dirty="0">
                <a:highlight>
                  <a:srgbClr val="FFFF00"/>
                </a:highlight>
              </a:rPr>
              <a:t>MiFID Approved</a:t>
            </a:r>
            <a:r>
              <a:rPr lang="en-US" altLang="en-US" sz="2800" b="1" dirty="0"/>
              <a:t> Firm 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endParaRPr lang="en-US" altLang="en-US" sz="2800" b="1" dirty="0"/>
          </a:p>
          <a:p>
            <a:pPr>
              <a:lnSpc>
                <a:spcPct val="80000"/>
              </a:lnSpc>
              <a:buClr>
                <a:schemeClr val="accent2"/>
              </a:buClr>
              <a:defRPr/>
            </a:pPr>
            <a:r>
              <a:rPr lang="en-US" altLang="en-US" sz="2800" b="1" dirty="0"/>
              <a:t>If you require Loan Note or property syndicates facilities, your administrator</a:t>
            </a:r>
          </a:p>
          <a:p>
            <a:pPr marL="0" indent="0">
              <a:lnSpc>
                <a:spcPct val="80000"/>
              </a:lnSpc>
              <a:buClr>
                <a:schemeClr val="accent2"/>
              </a:buClr>
              <a:buNone/>
              <a:defRPr/>
            </a:pPr>
            <a:r>
              <a:rPr lang="en-US" altLang="en-US" sz="2800" b="1" dirty="0"/>
              <a:t>	firm must have an </a:t>
            </a:r>
            <a:r>
              <a:rPr lang="en-US" altLang="en-US" sz="2800" b="1" dirty="0" err="1">
                <a:highlight>
                  <a:srgbClr val="FFFF00"/>
                </a:highlight>
              </a:rPr>
              <a:t>AiFMD</a:t>
            </a:r>
            <a:r>
              <a:rPr lang="en-US" altLang="en-US" sz="2800" b="1" dirty="0"/>
              <a:t> </a:t>
            </a:r>
            <a:r>
              <a:rPr lang="en-US" altLang="en-US" b="1" dirty="0"/>
              <a:t>(Approved investment &amp; Fund Manager Directive)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9D675-994F-4449-BF3D-6B2850947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792A1-5D4B-4CAB-AC3A-63A652F23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575" y="0"/>
            <a:ext cx="1968910" cy="15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30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1219</Words>
  <Application>Microsoft Office PowerPoint</Application>
  <PresentationFormat>Widescreen</PresentationFormat>
  <Paragraphs>295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Helvetica</vt:lpstr>
      <vt:lpstr>Wingdings</vt:lpstr>
      <vt:lpstr>Wingdings 3</vt:lpstr>
      <vt:lpstr>Ion Boardroom</vt:lpstr>
      <vt:lpstr>SELF DIRECT  your own INVESTMENTS</vt:lpstr>
      <vt:lpstr>I’d like to touch on</vt:lpstr>
      <vt:lpstr>A changing market…</vt:lpstr>
      <vt:lpstr>A changing market…</vt:lpstr>
      <vt:lpstr>Pensions gone mad!!</vt:lpstr>
      <vt:lpstr>How does the Self administrated structure work    Client Takes Control by  SELF DIRECTING</vt:lpstr>
      <vt:lpstr>What are the tax benefits available?</vt:lpstr>
      <vt:lpstr>How does a self administered  structure work? </vt:lpstr>
      <vt:lpstr>Pensioneer Trustees –  Who administrator your fund</vt:lpstr>
      <vt:lpstr>What can we do for your client</vt:lpstr>
      <vt:lpstr>Authorised         v           Unauthorised Investments                     Investments</vt:lpstr>
      <vt:lpstr>Everyday investment options….</vt:lpstr>
      <vt:lpstr>ADDITIONAL Investment Options through Self Administration</vt:lpstr>
      <vt:lpstr>Purchasing a Property - What to consider</vt:lpstr>
      <vt:lpstr>Borrowing to purchase PROPERTY through a SSAP &amp; PRSA only</vt:lpstr>
      <vt:lpstr>DIVERSIFICATION Alternative Investment Options  sourced by First Choice</vt:lpstr>
      <vt:lpstr>DIVERSIFICATION Alternative Investment Options  sourced by First Choice</vt:lpstr>
      <vt:lpstr>DIVERSIFICATION Alternative Investment Options  sourced by First Choice</vt:lpstr>
      <vt:lpstr>FRANKED INVESTMENT INCOME  Non Pension related investment option</vt:lpstr>
      <vt:lpstr>SUMMARY</vt:lpstr>
      <vt:lpstr>Meet the                          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DIRECT  your  INVESTMENTS</dc:title>
  <dc:creator>Jim Wallace</dc:creator>
  <cp:lastModifiedBy>deridre r</cp:lastModifiedBy>
  <cp:revision>23</cp:revision>
  <dcterms:created xsi:type="dcterms:W3CDTF">2018-11-07T18:29:34Z</dcterms:created>
  <dcterms:modified xsi:type="dcterms:W3CDTF">2020-01-29T16:20:06Z</dcterms:modified>
</cp:coreProperties>
</file>